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sldIdLst>
    <p:sldId id="256" r:id="rId2"/>
    <p:sldId id="338" r:id="rId3"/>
    <p:sldId id="339" r:id="rId4"/>
    <p:sldId id="347" r:id="rId5"/>
    <p:sldId id="348" r:id="rId6"/>
    <p:sldId id="349" r:id="rId7"/>
    <p:sldId id="306" r:id="rId8"/>
    <p:sldId id="346" r:id="rId9"/>
    <p:sldId id="275" r:id="rId10"/>
    <p:sldId id="319" r:id="rId11"/>
    <p:sldId id="279" r:id="rId12"/>
    <p:sldId id="345" r:id="rId13"/>
    <p:sldId id="340" r:id="rId14"/>
    <p:sldId id="324" r:id="rId15"/>
    <p:sldId id="323" r:id="rId16"/>
    <p:sldId id="284" r:id="rId17"/>
    <p:sldId id="328" r:id="rId18"/>
    <p:sldId id="331" r:id="rId19"/>
    <p:sldId id="329" r:id="rId20"/>
    <p:sldId id="330" r:id="rId21"/>
    <p:sldId id="285" r:id="rId22"/>
    <p:sldId id="310" r:id="rId23"/>
    <p:sldId id="332" r:id="rId24"/>
    <p:sldId id="334" r:id="rId25"/>
    <p:sldId id="308" r:id="rId26"/>
    <p:sldId id="335" r:id="rId27"/>
    <p:sldId id="336" r:id="rId28"/>
    <p:sldId id="350" r:id="rId29"/>
    <p:sldId id="337" r:id="rId30"/>
    <p:sldId id="351" r:id="rId31"/>
    <p:sldId id="352" r:id="rId32"/>
    <p:sldId id="353" r:id="rId33"/>
    <p:sldId id="286" r:id="rId34"/>
  </p:sldIdLst>
  <p:sldSz cx="9144000" cy="6858000" type="screen4x3"/>
  <p:notesSz cx="7315200" cy="9601200"/>
  <p:embeddedFontLst>
    <p:embeddedFont>
      <p:font typeface="Calibri" panose="020F0502020204030204" pitchFamily="34" charset="0"/>
      <p:regular r:id="rId36"/>
      <p:bold r:id="rId37"/>
      <p:italic r:id="rId38"/>
      <p:boldItalic r:id="rId39"/>
    </p:embeddedFont>
    <p:embeddedFont>
      <p:font typeface="Raleway" panose="020B060402020202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109" d="100"/>
          <a:sy n="109" d="100"/>
        </p:scale>
        <p:origin x="16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31899858671514"/>
          <c:y val="8.6750947798191924E-2"/>
          <c:w val="0.67934570678665163"/>
          <c:h val="0.62755963837853623"/>
        </c:manualLayout>
      </c:layout>
      <c:barChart>
        <c:barDir val="bar"/>
        <c:grouping val="stacked"/>
        <c:varyColors val="0"/>
        <c:ser>
          <c:idx val="0"/>
          <c:order val="0"/>
          <c:tx>
            <c:strRef>
              <c:f>Sheet1!$B$1</c:f>
              <c:strCache>
                <c:ptCount val="1"/>
                <c:pt idx="0">
                  <c:v>Recurring</c:v>
                </c:pt>
              </c:strCache>
            </c:strRef>
          </c:tx>
          <c:spPr>
            <a:solidFill>
              <a:schemeClr val="accent1"/>
            </a:solidFill>
            <a:ln>
              <a:noFill/>
            </a:ln>
            <a:effectLst/>
          </c:spPr>
          <c:invertIfNegative val="0"/>
          <c:dLbls>
            <c:dLbl>
              <c:idx val="0"/>
              <c:layout>
                <c:manualLayout>
                  <c:x val="4.3589801274840648E-2"/>
                  <c:y val="9.707285581237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B9-4BB7-BD1C-66AA4C5318B9}"/>
                </c:ext>
              </c:extLst>
            </c:dLbl>
            <c:dLbl>
              <c:idx val="1"/>
              <c:layout>
                <c:manualLayout>
                  <c:x val="2.0634920634920634E-2"/>
                  <c:y val="-8.6021505376344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B9-4BB7-BD1C-66AA4C5318B9}"/>
                </c:ext>
              </c:extLst>
            </c:dLbl>
            <c:dLbl>
              <c:idx val="2"/>
              <c:layout>
                <c:manualLayout>
                  <c:x val="4.2979252593425804E-2"/>
                  <c:y val="-9.1099187198374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B9-4BB7-BD1C-66AA4C531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Sheet1!$A$2:$A$4</c:f>
              <c:strCache>
                <c:ptCount val="3"/>
                <c:pt idx="0">
                  <c:v>FY2018-19</c:v>
                </c:pt>
                <c:pt idx="1">
                  <c:v>FY2019-20</c:v>
                </c:pt>
                <c:pt idx="2">
                  <c:v>FY2020-21</c:v>
                </c:pt>
              </c:strCache>
            </c:strRef>
          </c:cat>
          <c:val>
            <c:numRef>
              <c:f>Sheet1!$B$2:$B$4</c:f>
              <c:numCache>
                <c:formatCode>_("$"* #,##0_);_("$"* \(#,##0\);_("$"* "-"??_);_(@_)</c:formatCode>
                <c:ptCount val="3"/>
                <c:pt idx="0">
                  <c:v>17550602</c:v>
                </c:pt>
                <c:pt idx="1">
                  <c:v>20193076</c:v>
                </c:pt>
                <c:pt idx="2">
                  <c:v>20193076</c:v>
                </c:pt>
              </c:numCache>
            </c:numRef>
          </c:val>
          <c:extLst>
            <c:ext xmlns:c16="http://schemas.microsoft.com/office/drawing/2014/chart" uri="{C3380CC4-5D6E-409C-BE32-E72D297353CC}">
              <c16:uniqueId val="{00000000-818C-41B0-8915-8CA06B1BEBCE}"/>
            </c:ext>
          </c:extLst>
        </c:ser>
        <c:ser>
          <c:idx val="1"/>
          <c:order val="1"/>
          <c:tx>
            <c:strRef>
              <c:f>Sheet1!$C$1</c:f>
              <c:strCache>
                <c:ptCount val="1"/>
                <c:pt idx="0">
                  <c:v>Non-Recurring/Capital</c:v>
                </c:pt>
              </c:strCache>
            </c:strRef>
          </c:tx>
          <c:spPr>
            <a:solidFill>
              <a:schemeClr val="accent2"/>
            </a:solidFill>
            <a:ln>
              <a:noFill/>
            </a:ln>
            <a:effectLst/>
          </c:spPr>
          <c:invertIfNegative val="0"/>
          <c:dLbls>
            <c:dLbl>
              <c:idx val="0"/>
              <c:layout>
                <c:manualLayout>
                  <c:x val="0.12539682539682537"/>
                  <c:y val="-6.182795698924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A-4693-BAF9-C3D4A0C8620D}"/>
                </c:ext>
              </c:extLst>
            </c:dLbl>
            <c:dLbl>
              <c:idx val="1"/>
              <c:layout>
                <c:manualLayout>
                  <c:x val="4.7619047619047328E-3"/>
                  <c:y val="8.8709677419354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B9-4BB7-BD1C-66AA4C5318B9}"/>
                </c:ext>
              </c:extLst>
            </c:dLbl>
            <c:dLbl>
              <c:idx val="2"/>
              <c:layout>
                <c:manualLayout>
                  <c:x val="1.5873015873015844E-2"/>
                  <c:y val="6.7204301075268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B9-4BB7-BD1C-66AA4C531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60000"/>
                      </a:solidFill>
                      <a:round/>
                    </a:ln>
                    <a:effectLst/>
                  </c:spPr>
                </c15:leaderLines>
              </c:ext>
            </c:extLst>
          </c:dLbls>
          <c:cat>
            <c:strRef>
              <c:f>Sheet1!$A$2:$A$4</c:f>
              <c:strCache>
                <c:ptCount val="3"/>
                <c:pt idx="0">
                  <c:v>FY2018-19</c:v>
                </c:pt>
                <c:pt idx="1">
                  <c:v>FY2019-20</c:v>
                </c:pt>
                <c:pt idx="2">
                  <c:v>FY2020-21</c:v>
                </c:pt>
              </c:strCache>
            </c:strRef>
          </c:cat>
          <c:val>
            <c:numRef>
              <c:f>Sheet1!$C$2:$C$4</c:f>
              <c:numCache>
                <c:formatCode>_("$"* #,##0_);_("$"* \(#,##0\);_("$"* "-"??_);_(@_)</c:formatCode>
                <c:ptCount val="3"/>
                <c:pt idx="0">
                  <c:v>3300000</c:v>
                </c:pt>
                <c:pt idx="1">
                  <c:v>7663539</c:v>
                </c:pt>
                <c:pt idx="2">
                  <c:v>0</c:v>
                </c:pt>
              </c:numCache>
            </c:numRef>
          </c:val>
          <c:extLst>
            <c:ext xmlns:c16="http://schemas.microsoft.com/office/drawing/2014/chart" uri="{C3380CC4-5D6E-409C-BE32-E72D297353CC}">
              <c16:uniqueId val="{00000001-818C-41B0-8915-8CA06B1BEBCE}"/>
            </c:ext>
          </c:extLst>
        </c:ser>
        <c:ser>
          <c:idx val="2"/>
          <c:order val="2"/>
          <c:tx>
            <c:strRef>
              <c:f>Sheet1!$D$1</c:f>
              <c:strCache>
                <c:ptCount val="1"/>
                <c:pt idx="0">
                  <c:v>Other Funds</c:v>
                </c:pt>
              </c:strCache>
            </c:strRef>
          </c:tx>
          <c:spPr>
            <a:solidFill>
              <a:schemeClr val="accent3"/>
            </a:solidFill>
            <a:ln>
              <a:noFill/>
            </a:ln>
            <a:effectLst/>
          </c:spPr>
          <c:invertIfNegative val="0"/>
          <c:dLbls>
            <c:dLbl>
              <c:idx val="0"/>
              <c:layout>
                <c:manualLayout>
                  <c:x val="-6.3492063492064073E-3"/>
                  <c:y val="0"/>
                </c:manualLayout>
              </c:layout>
              <c:tx>
                <c:rich>
                  <a:bodyPr/>
                  <a:lstStyle/>
                  <a:p>
                    <a:fld id="{B7950A14-1AFF-4233-ACD5-1C3D67BA670B}" type="VALUE">
                      <a:rPr lang="en-US" sz="1600" b="0" i="0" u="none" strike="noStrike" kern="1200" baseline="0">
                        <a:solidFill>
                          <a:schemeClr val="bg1"/>
                        </a:solidFill>
                        <a:latin typeface="Raleway" panose="020B0503030101060003" pitchFamily="34" charset="0"/>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2A-4693-BAF9-C3D4A0C8620D}"/>
                </c:ext>
              </c:extLst>
            </c:dLbl>
            <c:dLbl>
              <c:idx val="1"/>
              <c:tx>
                <c:rich>
                  <a:bodyPr/>
                  <a:lstStyle/>
                  <a:p>
                    <a:fld id="{25ED227E-2845-48DC-9AEC-29BA4947F66A}" type="VALUE">
                      <a:rPr lang="en-US" sz="1600" b="0" i="0" u="none" strike="noStrike" kern="1200" baseline="0">
                        <a:solidFill>
                          <a:schemeClr val="bg1"/>
                        </a:solidFill>
                        <a:latin typeface="Raleway" panose="020B0503030101060003" pitchFamily="34" charset="0"/>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B9-4BB7-BD1C-66AA4C5318B9}"/>
                </c:ext>
              </c:extLst>
            </c:dLbl>
            <c:dLbl>
              <c:idx val="2"/>
              <c:tx>
                <c:rich>
                  <a:bodyPr rot="0" spcFirstLastPara="1" vertOverflow="ellipsis" vert="horz" wrap="square" lIns="38100" tIns="19050" rIns="38100" bIns="19050" anchor="ctr" anchorCtr="0">
                    <a:spAutoFit/>
                  </a:bodyPr>
                  <a:lstStyle/>
                  <a:p>
                    <a:pPr algn="ctr" rtl="0">
                      <a:defRPr sz="1197" b="0" i="0" u="none" strike="noStrike" kern="1200" baseline="0">
                        <a:solidFill>
                          <a:srgbClr val="660000">
                            <a:lumMod val="75000"/>
                            <a:lumOff val="25000"/>
                          </a:srgbClr>
                        </a:solidFill>
                        <a:latin typeface="+mn-lt"/>
                        <a:ea typeface="+mn-ea"/>
                        <a:cs typeface="+mn-cs"/>
                      </a:defRPr>
                    </a:pPr>
                    <a:fld id="{21BD5BEB-0621-4E01-BE82-DC7EAF7E0AB9}" type="VALUE">
                      <a:rPr lang="en-US" sz="1600" b="0" i="0" u="none" strike="noStrike" kern="1200" baseline="0">
                        <a:solidFill>
                          <a:schemeClr val="bg1"/>
                        </a:solidFill>
                        <a:latin typeface="Raleway" panose="020B0503030101060003" pitchFamily="34" charset="0"/>
                        <a:ea typeface="+mn-ea"/>
                        <a:cs typeface="+mn-cs"/>
                      </a:rPr>
                      <a:pPr algn="ctr" rtl="0">
                        <a:defRPr>
                          <a:solidFill>
                            <a:srgbClr val="660000">
                              <a:lumMod val="75000"/>
                              <a:lumOff val="25000"/>
                            </a:srgbClr>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sz="1197" b="0" i="0" u="none" strike="noStrike" kern="1200" baseline="0">
                      <a:solidFill>
                        <a:srgbClr val="660000">
                          <a:lumMod val="75000"/>
                          <a:lumOff val="25000"/>
                        </a:srgb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2A-4693-BAF9-C3D4A0C862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FY2018-19</c:v>
                </c:pt>
                <c:pt idx="1">
                  <c:v>FY2019-20</c:v>
                </c:pt>
                <c:pt idx="2">
                  <c:v>FY2020-21</c:v>
                </c:pt>
              </c:strCache>
            </c:strRef>
          </c:cat>
          <c:val>
            <c:numRef>
              <c:f>Sheet1!$D$2:$D$4</c:f>
              <c:numCache>
                <c:formatCode>_("$"* #,##0_);_("$"* \(#,##0\);_("$"* "-"??_);_(@_)</c:formatCode>
                <c:ptCount val="3"/>
                <c:pt idx="0">
                  <c:v>101316555</c:v>
                </c:pt>
                <c:pt idx="1">
                  <c:v>101316555</c:v>
                </c:pt>
                <c:pt idx="2">
                  <c:v>101316555</c:v>
                </c:pt>
              </c:numCache>
            </c:numRef>
          </c:val>
          <c:extLst>
            <c:ext xmlns:c16="http://schemas.microsoft.com/office/drawing/2014/chart" uri="{C3380CC4-5D6E-409C-BE32-E72D297353CC}">
              <c16:uniqueId val="{00000002-818C-41B0-8915-8CA06B1BEBCE}"/>
            </c:ext>
          </c:extLst>
        </c:ser>
        <c:ser>
          <c:idx val="3"/>
          <c:order val="3"/>
          <c:tx>
            <c:strRef>
              <c:f>Sheet1!$E$1</c:f>
              <c:strCache>
                <c:ptCount val="1"/>
                <c:pt idx="0">
                  <c:v>Federal Funds</c:v>
                </c:pt>
              </c:strCache>
            </c:strRef>
          </c:tx>
          <c:spPr>
            <a:solidFill>
              <a:schemeClr val="accent4"/>
            </a:solidFill>
            <a:ln>
              <a:noFill/>
            </a:ln>
            <a:effectLst/>
          </c:spPr>
          <c:invertIfNegative val="0"/>
          <c:dLbls>
            <c:dLbl>
              <c:idx val="0"/>
              <c:layout>
                <c:manualLayout>
                  <c:x val="5.0061242344706909E-3"/>
                  <c:y val="-1.4336212005757346E-3"/>
                </c:manualLayout>
              </c:layout>
              <c:tx>
                <c:rich>
                  <a:bodyPr/>
                  <a:lstStyle/>
                  <a:p>
                    <a:fld id="{292CC0A4-455B-4D2C-A8CE-D758326E63E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B9-4BB7-BD1C-66AA4C5318B9}"/>
                </c:ext>
              </c:extLst>
            </c:dLbl>
            <c:dLbl>
              <c:idx val="1"/>
              <c:layout>
                <c:manualLayout>
                  <c:x val="4.5176852893388329E-3"/>
                  <c:y val="-7.1691643383286769E-4"/>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B9-4BB7-BD1C-66AA4C5318B9}"/>
                </c:ext>
              </c:extLst>
            </c:dLbl>
            <c:dLbl>
              <c:idx val="2"/>
              <c:layout>
                <c:manualLayout>
                  <c:x val="-6.1049868766404778E-3"/>
                  <c:y val="-1.0752688172043011E-3"/>
                </c:manualLayout>
              </c:layout>
              <c:tx>
                <c:rich>
                  <a:bodyPr/>
                  <a:lstStyle/>
                  <a:p>
                    <a:fld id="{F325DED6-C7FE-4F9E-9EA6-7C9774FD0B2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B9-4BB7-BD1C-66AA4C531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Sheet1!$A$2:$A$4</c:f>
              <c:strCache>
                <c:ptCount val="3"/>
                <c:pt idx="0">
                  <c:v>FY2018-19</c:v>
                </c:pt>
                <c:pt idx="1">
                  <c:v>FY2019-20</c:v>
                </c:pt>
                <c:pt idx="2">
                  <c:v>FY2020-21</c:v>
                </c:pt>
              </c:strCache>
            </c:strRef>
          </c:cat>
          <c:val>
            <c:numRef>
              <c:f>Sheet1!$E$2:$E$4</c:f>
              <c:numCache>
                <c:formatCode>_("$"* #,##0_);_("$"* \(#,##0\);_("$"* "-"??_);_(@_)</c:formatCode>
                <c:ptCount val="3"/>
                <c:pt idx="0">
                  <c:v>51197500</c:v>
                </c:pt>
                <c:pt idx="1">
                  <c:v>51197500</c:v>
                </c:pt>
                <c:pt idx="2">
                  <c:v>51197500</c:v>
                </c:pt>
              </c:numCache>
            </c:numRef>
          </c:val>
          <c:extLst>
            <c:ext xmlns:c16="http://schemas.microsoft.com/office/drawing/2014/chart" uri="{C3380CC4-5D6E-409C-BE32-E72D297353CC}">
              <c16:uniqueId val="{00000003-818C-41B0-8915-8CA06B1BEBCE}"/>
            </c:ext>
          </c:extLst>
        </c:ser>
        <c:dLbls>
          <c:showLegendKey val="0"/>
          <c:showVal val="0"/>
          <c:showCatName val="0"/>
          <c:showSerName val="0"/>
          <c:showPercent val="0"/>
          <c:showBubbleSize val="0"/>
        </c:dLbls>
        <c:gapWidth val="150"/>
        <c:overlap val="100"/>
        <c:axId val="229875720"/>
        <c:axId val="229876112"/>
      </c:barChart>
      <c:catAx>
        <c:axId val="229875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aleway" panose="020B0503030101060003" pitchFamily="34" charset="0"/>
                <a:ea typeface="+mn-ea"/>
                <a:cs typeface="+mn-cs"/>
              </a:defRPr>
            </a:pPr>
            <a:endParaRPr lang="en-US"/>
          </a:p>
        </c:txPr>
        <c:crossAx val="229876112"/>
        <c:crosses val="autoZero"/>
        <c:auto val="1"/>
        <c:lblAlgn val="ctr"/>
        <c:lblOffset val="100"/>
        <c:noMultiLvlLbl val="0"/>
      </c:catAx>
      <c:valAx>
        <c:axId val="229876112"/>
        <c:scaling>
          <c:orientation val="minMax"/>
        </c:scaling>
        <c:delete val="0"/>
        <c:axPos val="b"/>
        <c:majorGridlines>
          <c:spPr>
            <a:ln w="9525" cap="flat" cmpd="sng" algn="ctr">
              <a:solidFill>
                <a:schemeClr val="bg1">
                  <a:lumMod val="7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crossAx val="22987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Full-Time Staff</c:v>
                </c:pt>
              </c:strCache>
            </c:strRef>
          </c:tx>
          <c:spPr>
            <a:solidFill>
              <a:srgbClr val="79232E"/>
            </a:solidFill>
            <a:ln>
              <a:noFill/>
            </a:ln>
            <a:effectLst/>
          </c:spPr>
          <c:invertIfNegative val="0"/>
          <c:dPt>
            <c:idx val="0"/>
            <c:invertIfNegative val="0"/>
            <c:bubble3D val="0"/>
            <c:spPr>
              <a:solidFill>
                <a:srgbClr val="79232E"/>
              </a:solidFill>
              <a:ln>
                <a:solidFill>
                  <a:srgbClr val="98012E"/>
                </a:solidFill>
              </a:ln>
              <a:effectLst/>
            </c:spPr>
            <c:extLst>
              <c:ext xmlns:c16="http://schemas.microsoft.com/office/drawing/2014/chart" uri="{C3380CC4-5D6E-409C-BE32-E72D297353CC}">
                <c16:uniqueId val="{00000005-CCA5-49CE-8ED3-70F774495A0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519</c:v>
                </c:pt>
              </c:numCache>
            </c:numRef>
          </c:val>
          <c:extLst>
            <c:ext xmlns:c16="http://schemas.microsoft.com/office/drawing/2014/chart" uri="{C3380CC4-5D6E-409C-BE32-E72D297353CC}">
              <c16:uniqueId val="{00000000-CCA5-49CE-8ED3-70F774495A09}"/>
            </c:ext>
          </c:extLst>
        </c:ser>
        <c:ser>
          <c:idx val="1"/>
          <c:order val="1"/>
          <c:tx>
            <c:strRef>
              <c:f>Sheet1!$C$1</c:f>
              <c:strCache>
                <c:ptCount val="1"/>
                <c:pt idx="0">
                  <c:v>Full-Time Faculty</c:v>
                </c:pt>
              </c:strCache>
            </c:strRef>
          </c:tx>
          <c:spPr>
            <a:solidFill>
              <a:srgbClr val="ECB6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66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284</c:v>
                </c:pt>
              </c:numCache>
            </c:numRef>
          </c:val>
          <c:extLst>
            <c:ext xmlns:c16="http://schemas.microsoft.com/office/drawing/2014/chart" uri="{C3380CC4-5D6E-409C-BE32-E72D297353CC}">
              <c16:uniqueId val="{00000001-CCA5-49CE-8ED3-70F774495A09}"/>
            </c:ext>
          </c:extLst>
        </c:ser>
        <c:ser>
          <c:idx val="2"/>
          <c:order val="2"/>
          <c:tx>
            <c:strRef>
              <c:f>Sheet1!$D$1</c:f>
              <c:strCache>
                <c:ptCount val="1"/>
                <c:pt idx="0">
                  <c:v>Part-Time Faculty</c:v>
                </c:pt>
              </c:strCache>
            </c:strRef>
          </c:tx>
          <c:spPr>
            <a:solidFill>
              <a:srgbClr val="002A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223</c:v>
                </c:pt>
              </c:numCache>
            </c:numRef>
          </c:val>
          <c:extLst>
            <c:ext xmlns:c16="http://schemas.microsoft.com/office/drawing/2014/chart" uri="{C3380CC4-5D6E-409C-BE32-E72D297353CC}">
              <c16:uniqueId val="{00000002-CCA5-49CE-8ED3-70F774495A09}"/>
            </c:ext>
          </c:extLst>
        </c:ser>
        <c:ser>
          <c:idx val="3"/>
          <c:order val="3"/>
          <c:tx>
            <c:strRef>
              <c:f>Sheet1!$E$1</c:f>
              <c:strCache>
                <c:ptCount val="1"/>
                <c:pt idx="0">
                  <c:v>Graduate Assistants</c:v>
                </c:pt>
              </c:strCache>
            </c:strRef>
          </c:tx>
          <c:spPr>
            <a:solidFill>
              <a:srgbClr val="8B7E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81</c:v>
                </c:pt>
              </c:numCache>
            </c:numRef>
          </c:val>
          <c:extLst>
            <c:ext xmlns:c16="http://schemas.microsoft.com/office/drawing/2014/chart" uri="{C3380CC4-5D6E-409C-BE32-E72D297353CC}">
              <c16:uniqueId val="{00000003-CCA5-49CE-8ED3-70F774495A09}"/>
            </c:ext>
          </c:extLst>
        </c:ser>
        <c:ser>
          <c:idx val="4"/>
          <c:order val="4"/>
          <c:tx>
            <c:strRef>
              <c:f>Sheet1!$F$1</c:f>
              <c:strCache>
                <c:ptCount val="1"/>
                <c:pt idx="0">
                  <c:v>Part-Time Staff</c:v>
                </c:pt>
              </c:strCache>
            </c:strRef>
          </c:tx>
          <c:spPr>
            <a:solidFill>
              <a:srgbClr val="00548E"/>
            </a:solidFill>
            <a:ln>
              <a:noFill/>
            </a:ln>
            <a:effectLst/>
          </c:spPr>
          <c:invertIfNegative val="0"/>
          <c:dLbls>
            <c:dLbl>
              <c:idx val="0"/>
              <c:layout>
                <c:manualLayout>
                  <c:x val="3.6507945633782186E-2"/>
                  <c:y val="5.2069410574272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A5-49CE-8ED3-70F774495A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66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60000"/>
                      </a:solidFill>
                      <a:round/>
                    </a:ln>
                    <a:effectLst/>
                  </c:spPr>
                </c15:leaderLines>
              </c:ext>
            </c:extLst>
          </c:dLbls>
          <c:cat>
            <c:strRef>
              <c:f>Sheet1!$A$2</c:f>
              <c:strCache>
                <c:ptCount val="1"/>
                <c:pt idx="0">
                  <c:v>Category 1</c:v>
                </c:pt>
              </c:strCache>
            </c:strRef>
          </c:cat>
          <c:val>
            <c:numRef>
              <c:f>Sheet1!$F$2</c:f>
              <c:numCache>
                <c:formatCode>General</c:formatCode>
                <c:ptCount val="1"/>
                <c:pt idx="0">
                  <c:v>8</c:v>
                </c:pt>
              </c:numCache>
            </c:numRef>
          </c:val>
          <c:extLst>
            <c:ext xmlns:c16="http://schemas.microsoft.com/office/drawing/2014/chart" uri="{C3380CC4-5D6E-409C-BE32-E72D297353CC}">
              <c16:uniqueId val="{00000004-CCA5-49CE-8ED3-70F774495A09}"/>
            </c:ext>
          </c:extLst>
        </c:ser>
        <c:dLbls>
          <c:showLegendKey val="0"/>
          <c:showVal val="0"/>
          <c:showCatName val="0"/>
          <c:showSerName val="0"/>
          <c:showPercent val="0"/>
          <c:showBubbleSize val="0"/>
        </c:dLbls>
        <c:gapWidth val="150"/>
        <c:overlap val="100"/>
        <c:axId val="357510688"/>
        <c:axId val="357508192"/>
      </c:barChart>
      <c:catAx>
        <c:axId val="357510688"/>
        <c:scaling>
          <c:orientation val="minMax"/>
        </c:scaling>
        <c:delete val="1"/>
        <c:axPos val="l"/>
        <c:numFmt formatCode="General" sourceLinked="1"/>
        <c:majorTickMark val="none"/>
        <c:minorTickMark val="none"/>
        <c:tickLblPos val="nextTo"/>
        <c:crossAx val="357508192"/>
        <c:crosses val="autoZero"/>
        <c:auto val="1"/>
        <c:lblAlgn val="ctr"/>
        <c:lblOffset val="100"/>
        <c:noMultiLvlLbl val="0"/>
      </c:catAx>
      <c:valAx>
        <c:axId val="35750819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crossAx val="357510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solidFill>
                  <a:srgbClr val="660000"/>
                </a:solidFill>
                <a:effectLst/>
                <a:latin typeface="Raleway" panose="020B0503030101060003" pitchFamily="34" charset="0"/>
              </a:rPr>
              <a:t>Minority Representation for the Institution</a:t>
            </a:r>
            <a:endParaRPr lang="en-US" dirty="0">
              <a:solidFill>
                <a:srgbClr val="660000"/>
              </a:solidFill>
              <a:effectLst/>
              <a:latin typeface="Raleway" panose="020B0503030101060003"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540399361844478"/>
          <c:y val="0.20298287900276693"/>
          <c:w val="0.51664325047604343"/>
          <c:h val="0.4436136574691397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24-43D2-AEE1-BF75347CAE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24-43D2-AEE1-BF75347CAE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24-43D2-AEE1-BF75347CAEF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1EA6-4CC7-86A8-7BA85C15BB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1EA6-4CC7-86A8-7BA85C15BB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5-1EA6-4CC7-86A8-7BA85C15BB00}"/>
              </c:ext>
            </c:extLst>
          </c:dPt>
          <c:dPt>
            <c:idx val="6"/>
            <c:bubble3D val="0"/>
            <c:explosion val="2"/>
            <c:spPr>
              <a:solidFill>
                <a:schemeClr val="accent6">
                  <a:lumMod val="75000"/>
                </a:schemeClr>
              </a:solidFill>
              <a:ln w="19050">
                <a:solidFill>
                  <a:schemeClr val="lt1"/>
                </a:solidFill>
              </a:ln>
              <a:effectLst/>
            </c:spPr>
            <c:extLst>
              <c:ext xmlns:c16="http://schemas.microsoft.com/office/drawing/2014/chart" uri="{C3380CC4-5D6E-409C-BE32-E72D297353CC}">
                <c16:uniqueId val="{00000003-1EA6-4CC7-86A8-7BA85C15BB00}"/>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660000"/>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F24-43D2-AEE1-BF75347CAEF2}"/>
                </c:ext>
              </c:extLst>
            </c:dLbl>
            <c:dLbl>
              <c:idx val="2"/>
              <c:layout>
                <c:manualLayout>
                  <c:x val="3.4313725490196081E-2"/>
                  <c:y val="-2.278167099465904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660000"/>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1078431372549017E-2"/>
                      <c:h val="4.9807079730877162E-2"/>
                    </c:manualLayout>
                  </c15:layout>
                </c:ext>
                <c:ext xmlns:c16="http://schemas.microsoft.com/office/drawing/2014/chart" uri="{C3380CC4-5D6E-409C-BE32-E72D297353CC}">
                  <c16:uniqueId val="{00000005-3F24-43D2-AEE1-BF75347CAEF2}"/>
                </c:ext>
              </c:extLst>
            </c:dLbl>
            <c:dLbl>
              <c:idx val="3"/>
              <c:layout>
                <c:manualLayout>
                  <c:x val="9.101989089599094E-2"/>
                  <c:y val="8.038731204828673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660000"/>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A6-4CC7-86A8-7BA85C15BB00}"/>
                </c:ext>
              </c:extLst>
            </c:dLbl>
            <c:dLbl>
              <c:idx val="4"/>
              <c:layout>
                <c:manualLayout>
                  <c:x val="8.0071792496526177E-3"/>
                  <c:y val="2.606517110281281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660000"/>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A6-4CC7-86A8-7BA85C15BB00}"/>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660000"/>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EA6-4CC7-86A8-7BA85C15BB0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Black/African American</c:v>
                </c:pt>
                <c:pt idx="1">
                  <c:v>Hispanic</c:v>
                </c:pt>
                <c:pt idx="2">
                  <c:v>Asian</c:v>
                </c:pt>
                <c:pt idx="3">
                  <c:v>Two or more races</c:v>
                </c:pt>
                <c:pt idx="4">
                  <c:v>International/Non-Resident Alien</c:v>
                </c:pt>
                <c:pt idx="5">
                  <c:v>American Indian/Alaskan</c:v>
                </c:pt>
                <c:pt idx="6">
                  <c:v>White</c:v>
                </c:pt>
              </c:strCache>
            </c:strRef>
          </c:cat>
          <c:val>
            <c:numRef>
              <c:f>Sheet1!$B$2:$B$8</c:f>
              <c:numCache>
                <c:formatCode>General</c:formatCode>
                <c:ptCount val="7"/>
                <c:pt idx="0">
                  <c:v>192</c:v>
                </c:pt>
                <c:pt idx="1">
                  <c:v>25</c:v>
                </c:pt>
                <c:pt idx="2">
                  <c:v>21</c:v>
                </c:pt>
                <c:pt idx="3">
                  <c:v>20</c:v>
                </c:pt>
                <c:pt idx="4">
                  <c:v>9</c:v>
                </c:pt>
                <c:pt idx="5">
                  <c:v>6</c:v>
                </c:pt>
                <c:pt idx="6">
                  <c:v>839</c:v>
                </c:pt>
              </c:numCache>
            </c:numRef>
          </c:val>
          <c:extLst>
            <c:ext xmlns:c16="http://schemas.microsoft.com/office/drawing/2014/chart" uri="{C3380CC4-5D6E-409C-BE32-E72D297353CC}">
              <c16:uniqueId val="{00000000-1EA6-4CC7-86A8-7BA85C15BB0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4"/>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5"/>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ayout>
        <c:manualLayout>
          <c:xMode val="edge"/>
          <c:yMode val="edge"/>
          <c:x val="8.3989501312336096E-3"/>
          <c:y val="0.65556634024626348"/>
          <c:w val="0.9916010498687664"/>
          <c:h val="0.3275974637883694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66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solidFill>
                  <a:srgbClr val="660000"/>
                </a:solidFill>
                <a:effectLst/>
                <a:latin typeface="Raleway" panose="020B0503030101060003" pitchFamily="34" charset="0"/>
              </a:rPr>
              <a:t> Administration Headcount by Race/Ethnicity</a:t>
            </a:r>
            <a:endParaRPr lang="en-US" dirty="0">
              <a:solidFill>
                <a:srgbClr val="660000"/>
              </a:solidFill>
              <a:effectLst/>
              <a:latin typeface="Raleway" panose="020B0503030101060003"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00797694405846"/>
          <c:y val="0.2134577768311407"/>
          <c:w val="0.51750064330194023"/>
          <c:h val="0.4443498543845806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B7-4456-9785-01275C1417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B7-4456-9785-01275C1417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B7-4456-9785-01275C1417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B7-4456-9785-01275C1417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D6-4F17-ADF8-1786A30D50AA}"/>
              </c:ext>
            </c:extLst>
          </c:dPt>
          <c:dPt>
            <c:idx val="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B-7CD6-4F17-ADF8-1786A30D50A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B7-4456-9785-01275C141756}"/>
                </c:ext>
              </c:extLst>
            </c:dLbl>
            <c:dLbl>
              <c:idx val="4"/>
              <c:delete val="1"/>
              <c:extLst>
                <c:ext xmlns:c15="http://schemas.microsoft.com/office/drawing/2012/chart" uri="{CE6537A1-D6FC-4f65-9D91-7224C49458BB}"/>
                <c:ext xmlns:c16="http://schemas.microsoft.com/office/drawing/2014/chart" uri="{C3380CC4-5D6E-409C-BE32-E72D297353CC}">
                  <c16:uniqueId val="{00000009-7CD6-4F17-ADF8-1786A30D50AA}"/>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Raleway" panose="020B0503030101060003"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D6-4F17-ADF8-1786A30D50A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Black/African American</c:v>
                </c:pt>
                <c:pt idx="1">
                  <c:v>Hispanic</c:v>
                </c:pt>
                <c:pt idx="2">
                  <c:v>Asian</c:v>
                </c:pt>
                <c:pt idx="3">
                  <c:v>Two or more races</c:v>
                </c:pt>
                <c:pt idx="4">
                  <c:v>Non Resident Alien</c:v>
                </c:pt>
                <c:pt idx="5">
                  <c:v>White</c:v>
                </c:pt>
              </c:strCache>
            </c:strRef>
          </c:cat>
          <c:val>
            <c:numRef>
              <c:f>Sheet1!$B$2:$B$7</c:f>
              <c:numCache>
                <c:formatCode>General</c:formatCode>
                <c:ptCount val="6"/>
                <c:pt idx="0">
                  <c:v>14</c:v>
                </c:pt>
                <c:pt idx="1">
                  <c:v>2</c:v>
                </c:pt>
                <c:pt idx="2">
                  <c:v>1</c:v>
                </c:pt>
                <c:pt idx="3">
                  <c:v>2</c:v>
                </c:pt>
                <c:pt idx="4">
                  <c:v>0</c:v>
                </c:pt>
                <c:pt idx="5">
                  <c:v>46</c:v>
                </c:pt>
              </c:numCache>
            </c:numRef>
          </c:val>
          <c:extLst>
            <c:ext xmlns:c16="http://schemas.microsoft.com/office/drawing/2014/chart" uri="{C3380CC4-5D6E-409C-BE32-E72D297353CC}">
              <c16:uniqueId val="{00000008-7CB7-4456-9785-01275C14175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Entry>
      <c:layout>
        <c:manualLayout>
          <c:xMode val="edge"/>
          <c:yMode val="edge"/>
          <c:x val="0.226282229427204"/>
          <c:y val="0.70217387990136026"/>
          <c:w val="0.60625881323658071"/>
          <c:h val="0.2192572055935941"/>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660000"/>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E1-4B18-9A5E-42F0738AF3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E1-4B18-9A5E-42F0738AF3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E1-4B18-9A5E-42F0738AF3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E1-4B18-9A5E-42F0738AF3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3E1-4B18-9A5E-42F0738AF31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3E1-4B18-9A5E-42F0738AF31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3E1-4B18-9A5E-42F0738AF31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E-1B32-403A-AFBE-E225AE0A7624}"/>
              </c:ext>
            </c:extLst>
          </c:dPt>
          <c:dLbls>
            <c:dLbl>
              <c:idx val="6"/>
              <c:layout>
                <c:manualLayout>
                  <c:x val="3.5460992907801352E-2"/>
                  <c:y val="-7.812500000000001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E1-4B18-9A5E-42F0738AF31F}"/>
                </c:ext>
              </c:extLst>
            </c:dLbl>
            <c:dLbl>
              <c:idx val="7"/>
              <c:layout>
                <c:manualLayout>
                  <c:x val="0.10815602836879433"/>
                  <c:y val="-5.2083333333333348E-3"/>
                </c:manualLayout>
              </c:layout>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32-403A-AFBE-E225AE0A76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Student Tuition and Fees</c:v>
                </c:pt>
                <c:pt idx="1">
                  <c:v>State Appropriations Recurring</c:v>
                </c:pt>
                <c:pt idx="2">
                  <c:v>State Appropriations Non-Recurring</c:v>
                </c:pt>
                <c:pt idx="3">
                  <c:v>Auxiliary Enterprises</c:v>
                </c:pt>
                <c:pt idx="4">
                  <c:v>Federal Grants</c:v>
                </c:pt>
                <c:pt idx="5">
                  <c:v>State and Other Grants</c:v>
                </c:pt>
                <c:pt idx="6">
                  <c:v>Other</c:v>
                </c:pt>
                <c:pt idx="7">
                  <c:v>HEERF</c:v>
                </c:pt>
              </c:strCache>
            </c:strRef>
          </c:cat>
          <c:val>
            <c:numRef>
              <c:f>Sheet1!$B$2:$B$9</c:f>
              <c:numCache>
                <c:formatCode>"$"#,##0_);[Red]\("$"#,##0\)</c:formatCode>
                <c:ptCount val="8"/>
                <c:pt idx="0">
                  <c:v>76225343</c:v>
                </c:pt>
                <c:pt idx="1">
                  <c:v>22814814</c:v>
                </c:pt>
                <c:pt idx="2">
                  <c:v>10000000</c:v>
                </c:pt>
                <c:pt idx="3">
                  <c:v>13240748</c:v>
                </c:pt>
                <c:pt idx="4">
                  <c:v>8764001</c:v>
                </c:pt>
                <c:pt idx="5">
                  <c:v>9394581</c:v>
                </c:pt>
                <c:pt idx="6">
                  <c:v>3459643</c:v>
                </c:pt>
                <c:pt idx="7" formatCode="General">
                  <c:v>7500000</c:v>
                </c:pt>
              </c:numCache>
            </c:numRef>
          </c:val>
          <c:extLst>
            <c:ext xmlns:c16="http://schemas.microsoft.com/office/drawing/2014/chart" uri="{C3380CC4-5D6E-409C-BE32-E72D297353CC}">
              <c16:uniqueId val="{00000000-21E1-4336-818F-B23033C97B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2108253755514594E-2"/>
          <c:y val="0.76773458005249351"/>
          <c:w val="0.92642165075110294"/>
          <c:h val="0.232265419947506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102082984308"/>
          <c:y val="6.4324146981627292E-2"/>
          <c:w val="0.43514128553079801"/>
          <c:h val="0.601518835880809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02-427E-8499-77C41CFCDF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02-427E-8499-77C41CFCDF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02-427E-8499-77C41CFCDF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02-427E-8499-77C41CFCDF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02-427E-8499-77C41CFCDFD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302-427E-8499-77C41CFCDFD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302-427E-8499-77C41CFCDFD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1-BE18-40F5-A625-90C5DF6771C5}"/>
              </c:ext>
            </c:extLst>
          </c:dPt>
          <c:dLbls>
            <c:dLbl>
              <c:idx val="7"/>
              <c:layout>
                <c:manualLayout>
                  <c:x val="2.6595744680851064E-2"/>
                  <c:y val="-7.812500000000001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18-40F5-A625-90C5DF6771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Instruction and Instructional Support</c:v>
                </c:pt>
                <c:pt idx="1">
                  <c:v>Physical Plant (including $7.5M non-recurring)</c:v>
                </c:pt>
                <c:pt idx="2">
                  <c:v>Auxiliary Enterprise (including debt &amp; $2.5M non-recurring)</c:v>
                </c:pt>
                <c:pt idx="3">
                  <c:v>Research</c:v>
                </c:pt>
                <c:pt idx="4">
                  <c:v>Public Service</c:v>
                </c:pt>
                <c:pt idx="5">
                  <c:v>Student Services</c:v>
                </c:pt>
                <c:pt idx="6">
                  <c:v>Institutional Support</c:v>
                </c:pt>
                <c:pt idx="7">
                  <c:v>Debt Service (institutional and athletic)</c:v>
                </c:pt>
              </c:strCache>
            </c:strRef>
          </c:cat>
          <c:val>
            <c:numRef>
              <c:f>Sheet1!$B$2:$B$9</c:f>
              <c:numCache>
                <c:formatCode>"$"#,##0_);[Red]\("$"#,##0\)</c:formatCode>
                <c:ptCount val="8"/>
                <c:pt idx="0">
                  <c:v>70756395</c:v>
                </c:pt>
                <c:pt idx="1">
                  <c:v>17991039</c:v>
                </c:pt>
                <c:pt idx="2">
                  <c:v>16200015</c:v>
                </c:pt>
                <c:pt idx="3">
                  <c:v>2174351</c:v>
                </c:pt>
                <c:pt idx="4">
                  <c:v>11314317</c:v>
                </c:pt>
                <c:pt idx="5">
                  <c:v>16298617</c:v>
                </c:pt>
                <c:pt idx="6">
                  <c:v>10027739</c:v>
                </c:pt>
                <c:pt idx="7">
                  <c:v>4808300</c:v>
                </c:pt>
              </c:numCache>
            </c:numRef>
          </c:val>
          <c:extLst>
            <c:ext xmlns:c16="http://schemas.microsoft.com/office/drawing/2014/chart" uri="{C3380CC4-5D6E-409C-BE32-E72D297353CC}">
              <c16:uniqueId val="{00000000-BE18-40F5-A625-90C5DF6771C5}"/>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0144496565588875E-2"/>
          <c:y val="0.76797784468117958"/>
          <c:w val="0.98857625509577263"/>
          <c:h val="0.2197672533580361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Raleway" panose="020B0503030101060003" pitchFamily="34" charset="0"/>
                <a:ea typeface="+mn-ea"/>
                <a:cs typeface="+mn-cs"/>
              </a:defRPr>
            </a:pPr>
            <a:r>
              <a:rPr lang="en-US" dirty="0">
                <a:solidFill>
                  <a:schemeClr val="tx1"/>
                </a:solidFill>
                <a:latin typeface="Raleway" panose="020B0503030101060003" pitchFamily="34" charset="0"/>
              </a:rPr>
              <a:t>Student Enrollment</a:t>
            </a:r>
            <a:r>
              <a:rPr lang="en-US" baseline="0" dirty="0">
                <a:solidFill>
                  <a:schemeClr val="tx1"/>
                </a:solidFill>
                <a:latin typeface="Raleway" panose="020B0503030101060003" pitchFamily="34" charset="0"/>
              </a:rPr>
              <a:t> Headcount vs. FTE,</a:t>
            </a:r>
          </a:p>
          <a:p>
            <a:pPr>
              <a:defRPr>
                <a:solidFill>
                  <a:schemeClr val="tx1"/>
                </a:solidFill>
                <a:latin typeface="Raleway" panose="020B0503030101060003" pitchFamily="34" charset="0"/>
              </a:defRPr>
            </a:pPr>
            <a:r>
              <a:rPr lang="en-US" baseline="0" dirty="0" smtClean="0">
                <a:solidFill>
                  <a:schemeClr val="tx1"/>
                </a:solidFill>
                <a:latin typeface="Raleway" panose="020B0503030101060003" pitchFamily="34" charset="0"/>
              </a:rPr>
              <a:t>2020 </a:t>
            </a:r>
            <a:r>
              <a:rPr lang="en-US" baseline="0" dirty="0">
                <a:solidFill>
                  <a:schemeClr val="tx1"/>
                </a:solidFill>
                <a:latin typeface="Raleway" panose="020B0503030101060003" pitchFamily="34" charset="0"/>
              </a:rPr>
              <a:t>vs. </a:t>
            </a:r>
            <a:r>
              <a:rPr lang="en-US" baseline="0" dirty="0" smtClean="0">
                <a:solidFill>
                  <a:schemeClr val="tx1"/>
                </a:solidFill>
                <a:latin typeface="Raleway" panose="020B0503030101060003" pitchFamily="34" charset="0"/>
              </a:rPr>
              <a:t>2021</a:t>
            </a:r>
            <a:endParaRPr lang="en-US" dirty="0">
              <a:solidFill>
                <a:schemeClr val="tx1"/>
              </a:solidFill>
              <a:latin typeface="Raleway" panose="020B0503030101060003"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Raleway" panose="020B05030301010600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Headcount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Sheet1!$B$2:$B$3</c:f>
              <c:numCache>
                <c:formatCode>General</c:formatCode>
                <c:ptCount val="2"/>
                <c:pt idx="0">
                  <c:v>5174</c:v>
                </c:pt>
                <c:pt idx="1">
                  <c:v>5576</c:v>
                </c:pt>
              </c:numCache>
            </c:numRef>
          </c:val>
          <c:extLst>
            <c:ext xmlns:c16="http://schemas.microsoft.com/office/drawing/2014/chart" uri="{C3380CC4-5D6E-409C-BE32-E72D297353CC}">
              <c16:uniqueId val="{00000000-EA3C-4558-9A4E-4F0FD429BD38}"/>
            </c:ext>
          </c:extLst>
        </c:ser>
        <c:ser>
          <c:idx val="1"/>
          <c:order val="1"/>
          <c:tx>
            <c:strRef>
              <c:f>Sheet1!$C$1</c:f>
              <c:strCache>
                <c:ptCount val="1"/>
                <c:pt idx="0">
                  <c:v>FTE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Sheet1!$C$2:$C$3</c:f>
              <c:numCache>
                <c:formatCode>General</c:formatCode>
                <c:ptCount val="2"/>
                <c:pt idx="0">
                  <c:v>4434</c:v>
                </c:pt>
                <c:pt idx="1">
                  <c:v>4911</c:v>
                </c:pt>
              </c:numCache>
            </c:numRef>
          </c:val>
          <c:extLst>
            <c:ext xmlns:c16="http://schemas.microsoft.com/office/drawing/2014/chart" uri="{C3380CC4-5D6E-409C-BE32-E72D297353CC}">
              <c16:uniqueId val="{00000001-EA3C-4558-9A4E-4F0FD429BD38}"/>
            </c:ext>
          </c:extLst>
        </c:ser>
        <c:dLbls>
          <c:showLegendKey val="0"/>
          <c:showVal val="0"/>
          <c:showCatName val="0"/>
          <c:showSerName val="0"/>
          <c:showPercent val="0"/>
          <c:showBubbleSize val="0"/>
        </c:dLbls>
        <c:gapWidth val="219"/>
        <c:overlap val="-27"/>
        <c:axId val="812783199"/>
        <c:axId val="812793183"/>
      </c:barChart>
      <c:catAx>
        <c:axId val="81278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aleway" panose="020B0503030101060003" pitchFamily="34" charset="0"/>
                <a:ea typeface="+mn-ea"/>
                <a:cs typeface="+mn-cs"/>
              </a:defRPr>
            </a:pPr>
            <a:endParaRPr lang="en-US"/>
          </a:p>
        </c:txPr>
        <c:crossAx val="812793183"/>
        <c:crosses val="autoZero"/>
        <c:auto val="1"/>
        <c:lblAlgn val="ctr"/>
        <c:lblOffset val="100"/>
        <c:noMultiLvlLbl val="0"/>
      </c:catAx>
      <c:valAx>
        <c:axId val="812793183"/>
        <c:scaling>
          <c:orientation val="minMax"/>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crossAx val="812783199"/>
        <c:crosses val="autoZero"/>
        <c:crossBetween val="between"/>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Raleway" panose="020B0503030101060003" pitchFamily="34" charset="0"/>
              </a:rPr>
              <a:t>Applied,</a:t>
            </a:r>
            <a:r>
              <a:rPr lang="en-US" baseline="0" dirty="0">
                <a:solidFill>
                  <a:schemeClr val="tx1"/>
                </a:solidFill>
                <a:latin typeface="Raleway" panose="020B0503030101060003" pitchFamily="34" charset="0"/>
              </a:rPr>
              <a:t> Admitted, Enrolled Students, </a:t>
            </a:r>
            <a:r>
              <a:rPr lang="en-US" baseline="0" dirty="0" smtClean="0">
                <a:solidFill>
                  <a:schemeClr val="tx1"/>
                </a:solidFill>
                <a:latin typeface="Raleway" panose="020B0503030101060003" pitchFamily="34" charset="0"/>
              </a:rPr>
              <a:t>2020 </a:t>
            </a:r>
            <a:r>
              <a:rPr lang="en-US" baseline="0" dirty="0">
                <a:solidFill>
                  <a:schemeClr val="tx1"/>
                </a:solidFill>
                <a:latin typeface="Raleway" panose="020B0503030101060003" pitchFamily="34" charset="0"/>
              </a:rPr>
              <a:t>vs. </a:t>
            </a:r>
            <a:r>
              <a:rPr lang="en-US" baseline="0" dirty="0" smtClean="0">
                <a:solidFill>
                  <a:schemeClr val="tx1"/>
                </a:solidFill>
                <a:latin typeface="Raleway" panose="020B0503030101060003" pitchFamily="34" charset="0"/>
              </a:rPr>
              <a:t>2021</a:t>
            </a:r>
            <a:endParaRPr lang="en-US" dirty="0">
              <a:solidFill>
                <a:schemeClr val="tx1"/>
              </a:solidFill>
              <a:latin typeface="Raleway" panose="020B0503030101060003" pitchFamily="34" charset="0"/>
            </a:endParaRPr>
          </a:p>
        </c:rich>
      </c:tx>
      <c:overlay val="0"/>
      <c:spPr>
        <a:noFill/>
        <a:ln>
          <a:noFill/>
        </a:ln>
        <a:effectLst/>
      </c:spPr>
    </c:title>
    <c:autoTitleDeleted val="0"/>
    <c:plotArea>
      <c:layout>
        <c:manualLayout>
          <c:layoutTarget val="inner"/>
          <c:xMode val="edge"/>
          <c:yMode val="edge"/>
          <c:x val="7.5796615848550852E-2"/>
          <c:y val="0.11745780260272591"/>
          <c:w val="0.89760763947059807"/>
          <c:h val="0.74406740964527107"/>
        </c:manualLayout>
      </c:layout>
      <c:lineChart>
        <c:grouping val="standard"/>
        <c:varyColors val="0"/>
        <c:ser>
          <c:idx val="0"/>
          <c:order val="0"/>
          <c:tx>
            <c:strRef>
              <c:f>Sheet1!$B$1</c:f>
              <c:strCache>
                <c:ptCount val="1"/>
                <c:pt idx="0">
                  <c:v>Applied</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2021</c:v>
                </c:pt>
              </c:numCache>
            </c:numRef>
          </c:cat>
          <c:val>
            <c:numRef>
              <c:f>Sheet1!$B$2:$B$3</c:f>
              <c:numCache>
                <c:formatCode>General</c:formatCode>
                <c:ptCount val="2"/>
                <c:pt idx="0">
                  <c:v>6705</c:v>
                </c:pt>
                <c:pt idx="1">
                  <c:v>5582</c:v>
                </c:pt>
              </c:numCache>
            </c:numRef>
          </c:val>
          <c:smooth val="0"/>
          <c:extLst>
            <c:ext xmlns:c16="http://schemas.microsoft.com/office/drawing/2014/chart" uri="{C3380CC4-5D6E-409C-BE32-E72D297353CC}">
              <c16:uniqueId val="{00000000-86E4-4F5A-9EF5-7626EA98D16E}"/>
            </c:ext>
          </c:extLst>
        </c:ser>
        <c:ser>
          <c:idx val="1"/>
          <c:order val="1"/>
          <c:tx>
            <c:strRef>
              <c:f>Sheet1!$C$1</c:f>
              <c:strCache>
                <c:ptCount val="1"/>
                <c:pt idx="0">
                  <c:v>Admitted</c:v>
                </c:pt>
              </c:strCache>
            </c:strRef>
          </c:tx>
          <c:spPr>
            <a:ln w="28575" cap="rnd">
              <a:solidFill>
                <a:schemeClr val="accent2"/>
              </a:solidFill>
              <a:round/>
            </a:ln>
            <a:effectLst/>
          </c:spPr>
          <c:marker>
            <c:symbol val="none"/>
          </c:marker>
          <c:dLbls>
            <c:dLbl>
              <c:idx val="0"/>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Raleway" panose="020B0503030101060003" pitchFamily="34" charset="0"/>
                        <a:ea typeface="+mn-ea"/>
                        <a:cs typeface="+mn-cs"/>
                      </a:defRPr>
                    </a:pPr>
                    <a:fld id="{9CC7A969-2C0A-41AA-8CD1-466BD785D09A}" type="VALUE">
                      <a:rPr lang="en-US" smtClean="0">
                        <a:latin typeface="Raleway" panose="020B0503030101060003" pitchFamily="34" charset="0"/>
                      </a:rPr>
                      <a:pPr>
                        <a:defRPr sz="1400" b="0" i="0" u="none" strike="noStrike" kern="1200" baseline="0">
                          <a:solidFill>
                            <a:schemeClr val="tx1"/>
                          </a:solidFill>
                          <a:latin typeface="Raleway" panose="020B0503030101060003" pitchFamily="34" charset="0"/>
                          <a:ea typeface="+mn-ea"/>
                          <a:cs typeface="+mn-cs"/>
                        </a:defRPr>
                      </a:pPr>
                      <a:t>[VALUE]</a:t>
                    </a:fld>
                    <a:r>
                      <a:rPr lang="en-US" dirty="0">
                        <a:latin typeface="Raleway" panose="020B0503030101060003" pitchFamily="34" charset="0"/>
                      </a:rPr>
                      <a:t> </a:t>
                    </a:r>
                    <a:br>
                      <a:rPr lang="en-US" dirty="0">
                        <a:latin typeface="Raleway" panose="020B0503030101060003" pitchFamily="34" charset="0"/>
                      </a:rPr>
                    </a:br>
                    <a:r>
                      <a:rPr lang="en-US" dirty="0">
                        <a:latin typeface="Raleway" panose="020B0503030101060003" pitchFamily="34" charset="0"/>
                      </a:rPr>
                      <a:t>(</a:t>
                    </a:r>
                    <a:r>
                      <a:rPr lang="en-US" dirty="0" smtClean="0">
                        <a:latin typeface="Raleway" panose="020B0503030101060003" pitchFamily="34" charset="0"/>
                      </a:rPr>
                      <a:t>64%</a:t>
                    </a:r>
                    <a:r>
                      <a:rPr lang="en-US" baseline="0" dirty="0" smtClean="0">
                        <a:latin typeface="Raleway" panose="020B0503030101060003" pitchFamily="34" charset="0"/>
                      </a:rPr>
                      <a:t> </a:t>
                    </a:r>
                    <a:r>
                      <a:rPr lang="en-US" baseline="0" dirty="0">
                        <a:latin typeface="Raleway" panose="020B0503030101060003" pitchFamily="34" charset="0"/>
                      </a:rPr>
                      <a:t>acceptance)</a:t>
                    </a:r>
                  </a:p>
                </c:rich>
              </c:tx>
              <c:numFmt formatCode="#,##0" sourceLinked="0"/>
              <c:spPr>
                <a:noFill/>
                <a:ln>
                  <a:noFill/>
                </a:ln>
                <a:effectLst/>
              </c:sp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86E4-4F5A-9EF5-7626EA98D16E}"/>
                </c:ext>
              </c:extLst>
            </c:dLbl>
            <c:dLbl>
              <c:idx val="1"/>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E254FEB7-6F8D-4E60-B883-3705367F2E2C}" type="VALUE">
                      <a:rPr lang="en-US" smtClean="0">
                        <a:latin typeface="Raleway" panose="020B0503030101060003" pitchFamily="34" charset="0"/>
                      </a:rPr>
                      <a:pPr>
                        <a:defRPr sz="1400" b="0" i="0" u="none" strike="noStrike" kern="1200" baseline="0">
                          <a:solidFill>
                            <a:schemeClr val="tx1"/>
                          </a:solidFill>
                          <a:latin typeface="+mn-lt"/>
                          <a:ea typeface="+mn-ea"/>
                          <a:cs typeface="+mn-cs"/>
                        </a:defRPr>
                      </a:pPr>
                      <a:t>[VALUE]</a:t>
                    </a:fld>
                    <a:r>
                      <a:rPr lang="en-US" dirty="0">
                        <a:latin typeface="Raleway" panose="020B0503030101060003" pitchFamily="34" charset="0"/>
                      </a:rPr>
                      <a:t> </a:t>
                    </a:r>
                  </a:p>
                  <a:p>
                    <a:pPr>
                      <a:defRPr sz="1400" b="0" i="0" u="none" strike="noStrike" kern="1200" baseline="0">
                        <a:solidFill>
                          <a:schemeClr val="tx1"/>
                        </a:solidFill>
                        <a:latin typeface="+mn-lt"/>
                        <a:ea typeface="+mn-ea"/>
                        <a:cs typeface="+mn-cs"/>
                      </a:defRPr>
                    </a:pPr>
                    <a:r>
                      <a:rPr lang="en-US" dirty="0">
                        <a:latin typeface="Raleway" panose="020B0503030101060003" pitchFamily="34" charset="0"/>
                      </a:rPr>
                      <a:t>(64% acceptance)</a:t>
                    </a:r>
                  </a:p>
                </c:rich>
              </c:tx>
              <c:numFmt formatCode="#,##0" sourceLinked="0"/>
              <c:spPr>
                <a:noFill/>
                <a:ln>
                  <a:noFill/>
                </a:ln>
                <a:effectLst/>
              </c:sp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86E4-4F5A-9EF5-7626EA98D1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2021</c:v>
                </c:pt>
              </c:numCache>
            </c:numRef>
          </c:cat>
          <c:val>
            <c:numRef>
              <c:f>Sheet1!$C$2:$C$3</c:f>
              <c:numCache>
                <c:formatCode>General</c:formatCode>
                <c:ptCount val="2"/>
                <c:pt idx="0">
                  <c:v>4287</c:v>
                </c:pt>
                <c:pt idx="1">
                  <c:v>3567</c:v>
                </c:pt>
              </c:numCache>
            </c:numRef>
          </c:val>
          <c:smooth val="0"/>
          <c:extLst>
            <c:ext xmlns:c16="http://schemas.microsoft.com/office/drawing/2014/chart" uri="{C3380CC4-5D6E-409C-BE32-E72D297353CC}">
              <c16:uniqueId val="{00000001-86E4-4F5A-9EF5-7626EA98D16E}"/>
            </c:ext>
          </c:extLst>
        </c:ser>
        <c:ser>
          <c:idx val="2"/>
          <c:order val="2"/>
          <c:tx>
            <c:strRef>
              <c:f>Sheet1!$D$1</c:f>
              <c:strCache>
                <c:ptCount val="1"/>
                <c:pt idx="0">
                  <c:v>Enrolled</c:v>
                </c:pt>
              </c:strCache>
            </c:strRef>
          </c:tx>
          <c:spPr>
            <a:ln w="28575" cap="rnd">
              <a:solidFill>
                <a:schemeClr val="accent3"/>
              </a:solidFill>
              <a:round/>
            </a:ln>
            <a:effectLst/>
          </c:spPr>
          <c:marker>
            <c:symbol val="none"/>
          </c:marker>
          <c:dLbls>
            <c:dLbl>
              <c:idx val="0"/>
              <c:layout>
                <c:manualLayout>
                  <c:x val="-7.4512481152621907E-2"/>
                  <c:y val="4.1631933567306108E-2"/>
                </c:manualLayout>
              </c:layout>
              <c:tx>
                <c:rich>
                  <a:bodyPr/>
                  <a:lstStyle/>
                  <a:p>
                    <a:fld id="{0BEF8B1B-7D42-4C9E-A49E-6AF84CCED313}" type="VALUE">
                      <a:rPr lang="en-US" smtClean="0"/>
                      <a:pPr/>
                      <a:t>[VALUE]</a:t>
                    </a:fld>
                    <a:r>
                      <a:rPr lang="en-US" dirty="0"/>
                      <a:t/>
                    </a:r>
                    <a:br>
                      <a:rPr lang="en-US" dirty="0"/>
                    </a:br>
                    <a:r>
                      <a:rPr lang="en-US" dirty="0"/>
                      <a:t>(</a:t>
                    </a:r>
                    <a:r>
                      <a:rPr lang="en-US" dirty="0" smtClean="0"/>
                      <a:t>22% </a:t>
                    </a:r>
                    <a:r>
                      <a:rPr lang="en-US" dirty="0"/>
                      <a:t>yield)</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6E4-4F5A-9EF5-7626EA98D16E}"/>
                </c:ext>
              </c:extLst>
            </c:dLbl>
            <c:dLbl>
              <c:idx val="1"/>
              <c:layout>
                <c:manualLayout>
                  <c:x val="-4.6303261294465853E-2"/>
                  <c:y val="3.3540227565957495E-2"/>
                </c:manualLayout>
              </c:layout>
              <c:tx>
                <c:rich>
                  <a:bodyPr/>
                  <a:lstStyle/>
                  <a:p>
                    <a:fld id="{5DD2BC08-E5C6-4B29-9D6C-41C6C2E6339A}" type="VALUE">
                      <a:rPr lang="en-US" smtClean="0"/>
                      <a:pPr/>
                      <a:t>[VALUE]</a:t>
                    </a:fld>
                    <a:endParaRPr lang="en-US" dirty="0"/>
                  </a:p>
                  <a:p>
                    <a:r>
                      <a:rPr lang="en-US" dirty="0"/>
                      <a:t>(</a:t>
                    </a:r>
                    <a:r>
                      <a:rPr lang="en-US" dirty="0" smtClean="0"/>
                      <a:t>23% </a:t>
                    </a:r>
                    <a:r>
                      <a:rPr lang="en-US" dirty="0"/>
                      <a:t>yield)</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E4-4F5A-9EF5-7626EA98D16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2021</c:v>
                </c:pt>
              </c:numCache>
            </c:numRef>
          </c:cat>
          <c:val>
            <c:numRef>
              <c:f>Sheet1!$D$2:$D$3</c:f>
              <c:numCache>
                <c:formatCode>General</c:formatCode>
                <c:ptCount val="2"/>
                <c:pt idx="0">
                  <c:v>964</c:v>
                </c:pt>
                <c:pt idx="1">
                  <c:v>818</c:v>
                </c:pt>
              </c:numCache>
            </c:numRef>
          </c:val>
          <c:smooth val="0"/>
          <c:extLst>
            <c:ext xmlns:c16="http://schemas.microsoft.com/office/drawing/2014/chart" uri="{C3380CC4-5D6E-409C-BE32-E72D297353CC}">
              <c16:uniqueId val="{00000002-86E4-4F5A-9EF5-7626EA98D16E}"/>
            </c:ext>
          </c:extLst>
        </c:ser>
        <c:dLbls>
          <c:showLegendKey val="0"/>
          <c:showVal val="0"/>
          <c:showCatName val="0"/>
          <c:showSerName val="0"/>
          <c:showPercent val="0"/>
          <c:showBubbleSize val="0"/>
        </c:dLbls>
        <c:smooth val="0"/>
        <c:axId val="883227071"/>
        <c:axId val="883231647"/>
      </c:lineChart>
      <c:catAx>
        <c:axId val="883227071"/>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crossAx val="883231647"/>
        <c:crosses val="autoZero"/>
        <c:auto val="1"/>
        <c:lblAlgn val="ctr"/>
        <c:lblOffset val="100"/>
        <c:noMultiLvlLbl val="0"/>
      </c:catAx>
      <c:valAx>
        <c:axId val="883231647"/>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crossAx val="883227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In-State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F840-43A4-ACC0-4ED7594EDE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8A8-498D-AA0C-73D04B2252B1}"/>
              </c:ext>
            </c:extLst>
          </c:dPt>
          <c:dLbls>
            <c:dLbl>
              <c:idx val="1"/>
              <c:layout>
                <c:manualLayout>
                  <c:x val="5.5555555555555552E-2"/>
                  <c:y val="-0.2749912007676598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A8-498D-AA0C-73D04B2252B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FTE</c:v>
                </c:pt>
                <c:pt idx="1">
                  <c:v>Headcount</c:v>
                </c:pt>
              </c:strCache>
            </c:strRef>
          </c:cat>
          <c:val>
            <c:numRef>
              <c:f>Sheet1!$B$2:$B$3</c:f>
              <c:numCache>
                <c:formatCode>_(* #,##0_);_(* \(#,##0\);_(* "-"_);_(@_)</c:formatCode>
                <c:ptCount val="2"/>
                <c:pt idx="0">
                  <c:v>3784</c:v>
                </c:pt>
                <c:pt idx="1">
                  <c:v>4383</c:v>
                </c:pt>
              </c:numCache>
            </c:numRef>
          </c:val>
          <c:extLst>
            <c:ext xmlns:c16="http://schemas.microsoft.com/office/drawing/2014/chart" uri="{C3380CC4-5D6E-409C-BE32-E72D297353CC}">
              <c16:uniqueId val="{00000000-78A8-498D-AA0C-73D04B2252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Out-of-State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DDE9-4C72-8FCB-5EB9C6FC4735}"/>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DDE9-4C72-8FCB-5EB9C6FC4735}"/>
              </c:ext>
            </c:extLst>
          </c:dPt>
          <c:dLbls>
            <c:dLbl>
              <c:idx val="1"/>
              <c:layout>
                <c:manualLayout>
                  <c:x val="6.8627450980392163E-2"/>
                  <c:y val="-0.31427565802018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E9-4C72-8FCB-5EB9C6FC47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FTE</c:v>
                </c:pt>
                <c:pt idx="1">
                  <c:v>Headcount</c:v>
                </c:pt>
              </c:strCache>
            </c:strRef>
          </c:cat>
          <c:val>
            <c:numRef>
              <c:f>Sheet1!$B$2:$B$3</c:f>
              <c:numCache>
                <c:formatCode>General</c:formatCode>
                <c:ptCount val="2"/>
                <c:pt idx="0">
                  <c:v>650</c:v>
                </c:pt>
                <c:pt idx="1">
                  <c:v>791</c:v>
                </c:pt>
              </c:numCache>
            </c:numRef>
          </c:val>
          <c:extLst>
            <c:ext xmlns:c16="http://schemas.microsoft.com/office/drawing/2014/chart" uri="{C3380CC4-5D6E-409C-BE32-E72D297353CC}">
              <c16:uniqueId val="{00000004-DDE9-4C72-8FCB-5EB9C6FC47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697537807774"/>
          <c:y val="9.0036538965196117E-2"/>
          <c:w val="0.67934570678665163"/>
          <c:h val="0.62755963837853623"/>
        </c:manualLayout>
      </c:layout>
      <c:barChart>
        <c:barDir val="bar"/>
        <c:grouping val="stacked"/>
        <c:varyColors val="0"/>
        <c:ser>
          <c:idx val="0"/>
          <c:order val="0"/>
          <c:tx>
            <c:strRef>
              <c:f>Sheet1!$B$1</c:f>
              <c:strCache>
                <c:ptCount val="1"/>
                <c:pt idx="0">
                  <c:v>Graduated from Winthrop</c:v>
                </c:pt>
              </c:strCache>
            </c:strRef>
          </c:tx>
          <c:spPr>
            <a:solidFill>
              <a:schemeClr val="accent1"/>
            </a:solidFill>
            <a:ln>
              <a:noFill/>
            </a:ln>
            <a:effectLst/>
          </c:spPr>
          <c:invertIfNegative val="0"/>
          <c:dLbls>
            <c:dLbl>
              <c:idx val="0"/>
              <c:layout>
                <c:manualLayout>
                  <c:x val="2.295488063992001E-2"/>
                  <c:y val="-5.077681822030310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B9-4BB7-BD1C-66AA4C5318B9}"/>
                </c:ext>
              </c:extLst>
            </c:dLbl>
            <c:dLbl>
              <c:idx val="1"/>
              <c:layout>
                <c:manualLayout>
                  <c:x val="1.5873015873015813E-2"/>
                  <c:y val="-1.075268817204301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B9-4BB7-BD1C-66AA4C5318B9}"/>
                </c:ext>
              </c:extLst>
            </c:dLbl>
            <c:dLbl>
              <c:idx val="2"/>
              <c:layout>
                <c:manualLayout>
                  <c:x val="4.2979252593425804E-2"/>
                  <c:y val="-9.1099187198374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B9-4BB7-BD1C-66AA4C5318B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Sheet1!$A$2:$A$3</c:f>
              <c:strCache>
                <c:ptCount val="2"/>
                <c:pt idx="0">
                  <c:v>4 Years  Later</c:v>
                </c:pt>
                <c:pt idx="1">
                  <c:v>6 Years Later</c:v>
                </c:pt>
              </c:strCache>
            </c:strRef>
          </c:cat>
          <c:val>
            <c:numRef>
              <c:f>Sheet1!$B$2:$B$3</c:f>
              <c:numCache>
                <c:formatCode>0%</c:formatCode>
                <c:ptCount val="2"/>
                <c:pt idx="0">
                  <c:v>0.45900000000000002</c:v>
                </c:pt>
                <c:pt idx="1">
                  <c:v>0.58199999999999996</c:v>
                </c:pt>
              </c:numCache>
            </c:numRef>
          </c:val>
          <c:extLst>
            <c:ext xmlns:c16="http://schemas.microsoft.com/office/drawing/2014/chart" uri="{C3380CC4-5D6E-409C-BE32-E72D297353CC}">
              <c16:uniqueId val="{00000000-818C-41B0-8915-8CA06B1BEBCE}"/>
            </c:ext>
          </c:extLst>
        </c:ser>
        <c:ser>
          <c:idx val="1"/>
          <c:order val="1"/>
          <c:tx>
            <c:strRef>
              <c:f>Sheet1!$C$1</c:f>
              <c:strCache>
                <c:ptCount val="1"/>
                <c:pt idx="0">
                  <c:v>Graduated from Another Institution</c:v>
                </c:pt>
              </c:strCache>
            </c:strRef>
          </c:tx>
          <c:spPr>
            <a:solidFill>
              <a:schemeClr val="accent2"/>
            </a:solidFill>
            <a:ln>
              <a:noFill/>
            </a:ln>
            <a:effectLst/>
          </c:spPr>
          <c:invertIfNegative val="0"/>
          <c:dLbls>
            <c:dLbl>
              <c:idx val="1"/>
              <c:layout>
                <c:manualLayout>
                  <c:x val="1.58730158730147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B9-4BB7-BD1C-66AA4C5318B9}"/>
                </c:ext>
              </c:extLst>
            </c:dLbl>
            <c:dLbl>
              <c:idx val="2"/>
              <c:layout>
                <c:manualLayout>
                  <c:x val="1.5873015873015844E-2"/>
                  <c:y val="6.7204301075268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B9-4BB7-BD1C-66AA4C531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60000"/>
                      </a:solidFill>
                      <a:round/>
                    </a:ln>
                    <a:effectLst/>
                  </c:spPr>
                </c15:leaderLines>
              </c:ext>
            </c:extLst>
          </c:dLbls>
          <c:cat>
            <c:strRef>
              <c:f>Sheet1!$A$2:$A$3</c:f>
              <c:strCache>
                <c:ptCount val="2"/>
                <c:pt idx="0">
                  <c:v>4 Years  Later</c:v>
                </c:pt>
                <c:pt idx="1">
                  <c:v>6 Years Later</c:v>
                </c:pt>
              </c:strCache>
            </c:strRef>
          </c:cat>
          <c:val>
            <c:numRef>
              <c:f>Sheet1!$C$2:$C$3</c:f>
              <c:numCache>
                <c:formatCode>0%</c:formatCode>
                <c:ptCount val="2"/>
                <c:pt idx="0">
                  <c:v>4.5999999999999999E-2</c:v>
                </c:pt>
                <c:pt idx="1">
                  <c:v>0.112</c:v>
                </c:pt>
              </c:numCache>
            </c:numRef>
          </c:val>
          <c:extLst>
            <c:ext xmlns:c16="http://schemas.microsoft.com/office/drawing/2014/chart" uri="{C3380CC4-5D6E-409C-BE32-E72D297353CC}">
              <c16:uniqueId val="{00000001-818C-41B0-8915-8CA06B1BEBCE}"/>
            </c:ext>
          </c:extLst>
        </c:ser>
        <c:ser>
          <c:idx val="2"/>
          <c:order val="2"/>
          <c:tx>
            <c:strRef>
              <c:f>Sheet1!$D$1</c:f>
              <c:strCache>
                <c:ptCount val="1"/>
                <c:pt idx="0">
                  <c:v>Still Enrolled at Winthrop</c:v>
                </c:pt>
              </c:strCache>
            </c:strRef>
          </c:tx>
          <c:spPr>
            <a:solidFill>
              <a:schemeClr val="accent3"/>
            </a:solidFill>
            <a:ln>
              <a:noFill/>
            </a:ln>
            <a:effectLst/>
          </c:spPr>
          <c:invertIfNegative val="0"/>
          <c:dLbls>
            <c:dLbl>
              <c:idx val="1"/>
              <c:layout>
                <c:manualLayout>
                  <c:x val="9.5238095238095247E-3"/>
                  <c:y val="0.12903225806451613"/>
                </c:manualLayout>
              </c:layout>
              <c:tx>
                <c:rich>
                  <a:bodyPr/>
                  <a:lstStyle/>
                  <a:p>
                    <a:fld id="{2D2B1E3E-DD88-42B5-AF8E-0F9432621F5F}" type="VALUE">
                      <a:rPr lang="en-US" sz="1600" b="0" i="0" u="none" strike="noStrike" kern="1200" baseline="0">
                        <a:solidFill>
                          <a:srgbClr val="660000"/>
                        </a:solidFill>
                        <a:latin typeface="Raleway" panose="020B0503030101060003" pitchFamily="34" charset="0"/>
                        <a:ea typeface="+mn-ea"/>
                        <a:cs typeface="+mn-cs"/>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B9-4BB7-BD1C-66AA4C531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60000"/>
                      </a:solidFill>
                      <a:round/>
                    </a:ln>
                    <a:effectLst/>
                  </c:spPr>
                </c15:leaderLines>
              </c:ext>
            </c:extLst>
          </c:dLbls>
          <c:cat>
            <c:strRef>
              <c:f>Sheet1!$A$2:$A$3</c:f>
              <c:strCache>
                <c:ptCount val="2"/>
                <c:pt idx="0">
                  <c:v>4 Years  Later</c:v>
                </c:pt>
                <c:pt idx="1">
                  <c:v>6 Years Later</c:v>
                </c:pt>
              </c:strCache>
            </c:strRef>
          </c:cat>
          <c:val>
            <c:numRef>
              <c:f>Sheet1!$D$2:$D$3</c:f>
              <c:numCache>
                <c:formatCode>0%</c:formatCode>
                <c:ptCount val="2"/>
                <c:pt idx="0">
                  <c:v>0.17399999999999999</c:v>
                </c:pt>
                <c:pt idx="1">
                  <c:v>1.2E-2</c:v>
                </c:pt>
              </c:numCache>
            </c:numRef>
          </c:val>
          <c:extLst>
            <c:ext xmlns:c16="http://schemas.microsoft.com/office/drawing/2014/chart" uri="{C3380CC4-5D6E-409C-BE32-E72D297353CC}">
              <c16:uniqueId val="{00000002-818C-41B0-8915-8CA06B1BEBCE}"/>
            </c:ext>
          </c:extLst>
        </c:ser>
        <c:ser>
          <c:idx val="3"/>
          <c:order val="3"/>
          <c:tx>
            <c:strRef>
              <c:f>Sheet1!$E$1</c:f>
              <c:strCache>
                <c:ptCount val="1"/>
                <c:pt idx="0">
                  <c:v>Still Enrolled at Another Institution (4yr)</c:v>
                </c:pt>
              </c:strCache>
            </c:strRef>
          </c:tx>
          <c:spPr>
            <a:solidFill>
              <a:schemeClr val="accent4"/>
            </a:solidFill>
            <a:ln>
              <a:noFill/>
            </a:ln>
            <a:effectLst/>
          </c:spPr>
          <c:invertIfNegative val="0"/>
          <c:dLbls>
            <c:dLbl>
              <c:idx val="0"/>
              <c:layout>
                <c:manualLayout>
                  <c:x val="5.0061242344706909E-3"/>
                  <c:y val="-1.4336212005757346E-3"/>
                </c:manualLayout>
              </c:layout>
              <c:tx>
                <c:rich>
                  <a:bodyPr/>
                  <a:lstStyle/>
                  <a:p>
                    <a:fld id="{292CC0A4-455B-4D2C-A8CE-D758326E63E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B9-4BB7-BD1C-66AA4C5318B9}"/>
                </c:ext>
              </c:extLst>
            </c:dLbl>
            <c:dLbl>
              <c:idx val="1"/>
              <c:layout>
                <c:manualLayout>
                  <c:x val="4.5176852893388329E-3"/>
                  <c:y val="-7.1691643383286769E-4"/>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aleway" panose="020B05030301010600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B9-4BB7-BD1C-66AA4C5318B9}"/>
                </c:ext>
              </c:extLst>
            </c:dLbl>
            <c:dLbl>
              <c:idx val="2"/>
              <c:layout>
                <c:manualLayout>
                  <c:x val="-6.1049868766404778E-3"/>
                  <c:y val="-1.0752688172043011E-3"/>
                </c:manualLayout>
              </c:layout>
              <c:tx>
                <c:rich>
                  <a:bodyPr/>
                  <a:lstStyle/>
                  <a:p>
                    <a:fld id="{F325DED6-C7FE-4F9E-9EA6-7C9774FD0B2D}"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B9-4BB7-BD1C-66AA4C531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Sheet1!$A$2:$A$3</c:f>
              <c:strCache>
                <c:ptCount val="2"/>
                <c:pt idx="0">
                  <c:v>4 Years  Later</c:v>
                </c:pt>
                <c:pt idx="1">
                  <c:v>6 Years Later</c:v>
                </c:pt>
              </c:strCache>
            </c:strRef>
          </c:cat>
          <c:val>
            <c:numRef>
              <c:f>Sheet1!$E$2:$E$3</c:f>
              <c:numCache>
                <c:formatCode>0%</c:formatCode>
                <c:ptCount val="2"/>
                <c:pt idx="0">
                  <c:v>9.5000000000000001E-2</c:v>
                </c:pt>
                <c:pt idx="1">
                  <c:v>3.2000000000000001E-2</c:v>
                </c:pt>
              </c:numCache>
            </c:numRef>
          </c:val>
          <c:extLst>
            <c:ext xmlns:c16="http://schemas.microsoft.com/office/drawing/2014/chart" uri="{C3380CC4-5D6E-409C-BE32-E72D297353CC}">
              <c16:uniqueId val="{00000003-818C-41B0-8915-8CA06B1BEBCE}"/>
            </c:ext>
          </c:extLst>
        </c:ser>
        <c:ser>
          <c:idx val="4"/>
          <c:order val="4"/>
          <c:tx>
            <c:strRef>
              <c:f>Sheet1!$F$1</c:f>
              <c:strCache>
                <c:ptCount val="1"/>
                <c:pt idx="0">
                  <c:v>Still Enrolled at Another Institution (2yr)</c:v>
                </c:pt>
              </c:strCache>
            </c:strRef>
          </c:tx>
          <c:spPr>
            <a:solidFill>
              <a:schemeClr val="accent5"/>
            </a:solidFill>
            <a:ln>
              <a:noFill/>
            </a:ln>
            <a:effectLst/>
          </c:spPr>
          <c:invertIfNegative val="0"/>
          <c:dLbls>
            <c:dLbl>
              <c:idx val="0"/>
              <c:layout>
                <c:manualLayout>
                  <c:x val="5.0793713285839155E-2"/>
                  <c:y val="-6.640772774560592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F6EFADC-669B-4769-9BB0-6E0EE975C45C}" type="VALUE">
                      <a:rPr lang="en-US" sz="1600" b="0" i="0" u="none" strike="noStrike" kern="1200" baseline="0" dirty="0">
                        <a:solidFill>
                          <a:srgbClr val="660000"/>
                        </a:solidFill>
                        <a:latin typeface="Raleway" panose="020B0503030101060003" pitchFamily="34" charset="0"/>
                        <a:ea typeface="+mn-ea"/>
                        <a:cs typeface="+mn-cs"/>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952380952380947E-2"/>
                      <c:h val="4.7957846510883473E-2"/>
                    </c:manualLayout>
                  </c15:layout>
                  <c15:dlblFieldTable/>
                  <c15:showDataLabelsRange val="0"/>
                </c:ext>
                <c:ext xmlns:c16="http://schemas.microsoft.com/office/drawing/2014/chart" uri="{C3380CC4-5D6E-409C-BE32-E72D297353CC}">
                  <c16:uniqueId val="{00000001-7C8F-4DB3-B6B7-0BBABBECAE5F}"/>
                </c:ext>
              </c:extLst>
            </c:dLbl>
            <c:dLbl>
              <c:idx val="1"/>
              <c:layout>
                <c:manualLayout>
                  <c:x val="4.6031746031745917E-2"/>
                  <c:y val="-0.1010550648934932"/>
                </c:manualLayout>
              </c:layout>
              <c:tx>
                <c:rich>
                  <a:bodyPr/>
                  <a:lstStyle/>
                  <a:p>
                    <a:fld id="{9CDB05C2-A112-4072-BBC0-A24E74B041D9}" type="VALUE">
                      <a:rPr lang="en-US" sz="1600" b="0" i="0" u="none" strike="noStrike" kern="1200" baseline="0" dirty="0">
                        <a:solidFill>
                          <a:srgbClr val="660000"/>
                        </a:solidFill>
                        <a:latin typeface="Raleway" panose="020B0503030101060003" pitchFamily="34" charset="0"/>
                        <a:ea typeface="+mn-ea"/>
                        <a:cs typeface="+mn-c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8F-4DB3-B6B7-0BBABBECAE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660000"/>
                      </a:solidFill>
                      <a:round/>
                    </a:ln>
                    <a:effectLst/>
                  </c:spPr>
                </c15:leaderLines>
              </c:ext>
            </c:extLst>
          </c:dLbls>
          <c:cat>
            <c:strRef>
              <c:f>Sheet1!$A$2:$A$3</c:f>
              <c:strCache>
                <c:ptCount val="2"/>
                <c:pt idx="0">
                  <c:v>4 Years  Later</c:v>
                </c:pt>
                <c:pt idx="1">
                  <c:v>6 Years Later</c:v>
                </c:pt>
              </c:strCache>
            </c:strRef>
          </c:cat>
          <c:val>
            <c:numRef>
              <c:f>Sheet1!$F$2:$F$3</c:f>
              <c:numCache>
                <c:formatCode>0%</c:formatCode>
                <c:ptCount val="2"/>
                <c:pt idx="0">
                  <c:v>3.4000000000000002E-2</c:v>
                </c:pt>
                <c:pt idx="1">
                  <c:v>1.7999999999999999E-2</c:v>
                </c:pt>
              </c:numCache>
            </c:numRef>
          </c:val>
          <c:extLst>
            <c:ext xmlns:c16="http://schemas.microsoft.com/office/drawing/2014/chart" uri="{C3380CC4-5D6E-409C-BE32-E72D297353CC}">
              <c16:uniqueId val="{00000000-CDF7-4FB5-AD1E-B7432519E4C4}"/>
            </c:ext>
          </c:extLst>
        </c:ser>
        <c:dLbls>
          <c:showLegendKey val="0"/>
          <c:showVal val="0"/>
          <c:showCatName val="0"/>
          <c:showSerName val="0"/>
          <c:showPercent val="0"/>
          <c:showBubbleSize val="0"/>
        </c:dLbls>
        <c:gapWidth val="150"/>
        <c:overlap val="100"/>
        <c:axId val="229875720"/>
        <c:axId val="229876112"/>
      </c:barChart>
      <c:catAx>
        <c:axId val="229875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aleway" panose="020B0503030101060003" pitchFamily="34" charset="0"/>
                <a:ea typeface="+mn-ea"/>
                <a:cs typeface="+mn-cs"/>
              </a:defRPr>
            </a:pPr>
            <a:endParaRPr lang="en-US"/>
          </a:p>
        </c:txPr>
        <c:crossAx val="229876112"/>
        <c:crosses val="autoZero"/>
        <c:auto val="1"/>
        <c:lblAlgn val="ctr"/>
        <c:lblOffset val="100"/>
        <c:noMultiLvlLbl val="0"/>
      </c:catAx>
      <c:valAx>
        <c:axId val="229876112"/>
        <c:scaling>
          <c:orientation val="minMax"/>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crossAx val="22987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Sheet1!$B$1:$C$1</c:f>
              <c:strCache>
                <c:ptCount val="1"/>
                <c:pt idx="0">
                  <c:v>In-State Out-of-State</c:v>
                </c:pt>
              </c:strCache>
            </c:strRef>
          </c:tx>
          <c:spPr>
            <a:solidFill>
              <a:srgbClr val="79232E"/>
            </a:solidFill>
            <a:ln>
              <a:noFill/>
            </a:ln>
            <a:effectLst/>
          </c:spPr>
          <c:invertIfNegative val="0"/>
          <c:dLbls>
            <c:dLbl>
              <c:idx val="0"/>
              <c:layout>
                <c:manualLayout>
                  <c:x val="-5.1813471502590676E-3"/>
                  <c:y val="-2.2435897435897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C5-4156-9BA6-F129FB0C0F16}"/>
                </c:ext>
              </c:extLst>
            </c:dLbl>
            <c:dLbl>
              <c:idx val="1"/>
              <c:layout>
                <c:manualLayout>
                  <c:x val="-6.9084628670120895E-3"/>
                  <c:y val="-1.923076923076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C5-4156-9BA6-F129FB0C0F16}"/>
                </c:ext>
              </c:extLst>
            </c:dLbl>
            <c:dLbl>
              <c:idx val="2"/>
              <c:layout>
                <c:manualLayout>
                  <c:x val="-1.0362694300518071E-2"/>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C5-4156-9BA6-F129FB0C0F16}"/>
                </c:ext>
              </c:extLst>
            </c:dLbl>
            <c:dLbl>
              <c:idx val="3"/>
              <c:layout>
                <c:manualLayout>
                  <c:x val="-1.0362694300518135E-2"/>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C5-4156-9BA6-F129FB0C0F16}"/>
                </c:ext>
              </c:extLst>
            </c:dLbl>
            <c:dLbl>
              <c:idx val="4"/>
              <c:layout>
                <c:manualLayout>
                  <c:x val="-1.2089810017271158E-2"/>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C5-4156-9BA6-F129FB0C0F1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2018</c:v>
                </c:pt>
                <c:pt idx="1">
                  <c:v>FY 2019</c:v>
                </c:pt>
                <c:pt idx="2">
                  <c:v>FY 2020</c:v>
                </c:pt>
                <c:pt idx="3">
                  <c:v>FY 2021</c:v>
                </c:pt>
                <c:pt idx="4">
                  <c:v>FY 2022</c:v>
                </c:pt>
              </c:strCache>
            </c:strRef>
          </c:cat>
          <c:val>
            <c:numRef>
              <c:f>Sheet1!$B$2:$B$6</c:f>
              <c:numCache>
                <c:formatCode>"$"#,##0_);[Red]\("$"#,##0\)</c:formatCode>
                <c:ptCount val="5"/>
                <c:pt idx="0">
                  <c:v>7435</c:v>
                </c:pt>
                <c:pt idx="1">
                  <c:v>7615</c:v>
                </c:pt>
                <c:pt idx="2">
                  <c:v>7653</c:v>
                </c:pt>
                <c:pt idx="3">
                  <c:v>7653</c:v>
                </c:pt>
                <c:pt idx="4">
                  <c:v>7653</c:v>
                </c:pt>
              </c:numCache>
            </c:numRef>
          </c:val>
          <c:extLst>
            <c:ext xmlns:c16="http://schemas.microsoft.com/office/drawing/2014/chart" uri="{C3380CC4-5D6E-409C-BE32-E72D297353CC}">
              <c16:uniqueId val="{00000000-4B5D-48EA-8569-62D4830A35FE}"/>
            </c:ext>
          </c:extLst>
        </c:ser>
        <c:ser>
          <c:idx val="1"/>
          <c:order val="1"/>
          <c:tx>
            <c:strRef>
              <c:f>Sheet1!$C$1</c:f>
              <c:strCache>
                <c:ptCount val="1"/>
                <c:pt idx="0">
                  <c:v>Out-of-State</c:v>
                </c:pt>
              </c:strCache>
            </c:strRef>
          </c:tx>
          <c:spPr>
            <a:solidFill>
              <a:srgbClr val="ECB61D"/>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Raleway" panose="020B05030301010600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2018</c:v>
                </c:pt>
                <c:pt idx="1">
                  <c:v>FY 2019</c:v>
                </c:pt>
                <c:pt idx="2">
                  <c:v>FY 2020</c:v>
                </c:pt>
                <c:pt idx="3">
                  <c:v>FY 2021</c:v>
                </c:pt>
                <c:pt idx="4">
                  <c:v>FY 2022</c:v>
                </c:pt>
              </c:strCache>
            </c:strRef>
          </c:cat>
          <c:val>
            <c:numRef>
              <c:f>Sheet1!$C$2:$C$6</c:f>
              <c:numCache>
                <c:formatCode>"$"#,##0_);[Red]\("$"#,##0\)</c:formatCode>
                <c:ptCount val="5"/>
                <c:pt idx="0">
                  <c:v>14393</c:v>
                </c:pt>
                <c:pt idx="1">
                  <c:v>14743</c:v>
                </c:pt>
                <c:pt idx="2">
                  <c:v>14818</c:v>
                </c:pt>
                <c:pt idx="3">
                  <c:v>14818</c:v>
                </c:pt>
                <c:pt idx="4">
                  <c:v>14818</c:v>
                </c:pt>
              </c:numCache>
            </c:numRef>
          </c:val>
          <c:extLst>
            <c:ext xmlns:c16="http://schemas.microsoft.com/office/drawing/2014/chart" uri="{C3380CC4-5D6E-409C-BE32-E72D297353CC}">
              <c16:uniqueId val="{00000001-4B5D-48EA-8569-62D4830A35FE}"/>
            </c:ext>
          </c:extLst>
        </c:ser>
        <c:dLbls>
          <c:showLegendKey val="0"/>
          <c:showVal val="0"/>
          <c:showCatName val="0"/>
          <c:showSerName val="0"/>
          <c:showPercent val="0"/>
          <c:showBubbleSize val="0"/>
        </c:dLbls>
        <c:gapWidth val="219"/>
        <c:overlap val="-27"/>
        <c:axId val="38523519"/>
        <c:axId val="38515615"/>
      </c:barChart>
      <c:catAx>
        <c:axId val="38523519"/>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aleway" panose="020B0503030101060003" pitchFamily="34" charset="0"/>
                <a:ea typeface="+mn-ea"/>
                <a:cs typeface="+mn-cs"/>
              </a:defRPr>
            </a:pPr>
            <a:endParaRPr lang="en-US"/>
          </a:p>
        </c:txPr>
        <c:crossAx val="38515615"/>
        <c:crosses val="autoZero"/>
        <c:auto val="1"/>
        <c:lblAlgn val="ctr"/>
        <c:lblOffset val="100"/>
        <c:noMultiLvlLbl val="0"/>
      </c:catAx>
      <c:valAx>
        <c:axId val="38515615"/>
        <c:scaling>
          <c:orientation val="minMax"/>
        </c:scaling>
        <c:delete val="0"/>
        <c:axPos val="l"/>
        <c:majorGridlines>
          <c:spPr>
            <a:ln w="9525" cap="flat" cmpd="sng" algn="ctr">
              <a:solidFill>
                <a:schemeClr val="bg1">
                  <a:lumMod val="6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aleway" panose="020B0503030101060003" pitchFamily="34" charset="0"/>
                <a:ea typeface="+mn-ea"/>
                <a:cs typeface="+mn-cs"/>
              </a:defRPr>
            </a:pPr>
            <a:endParaRPr lang="en-US"/>
          </a:p>
        </c:txPr>
        <c:crossAx val="38523519"/>
        <c:crosses val="autoZero"/>
        <c:crossBetween val="between"/>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aleway" panose="020B05030301010600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0.73333</cdr:x>
      <cdr:y>0.55175</cdr:y>
    </cdr:from>
    <cdr:to>
      <cdr:x>0.98095</cdr:x>
      <cdr:y>0.69691</cdr:y>
    </cdr:to>
    <cdr:sp macro="" textlink="">
      <cdr:nvSpPr>
        <cdr:cNvPr id="2" name="TextBox 1"/>
        <cdr:cNvSpPr txBox="1"/>
      </cdr:nvSpPr>
      <cdr:spPr>
        <a:xfrm xmlns:a="http://schemas.openxmlformats.org/drawingml/2006/main">
          <a:off x="5867400" y="2606678"/>
          <a:ext cx="1981207" cy="6857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rPr>
            <a:t>Total:</a:t>
          </a:r>
        </a:p>
        <a:p xmlns:a="http://schemas.openxmlformats.org/drawingml/2006/main">
          <a:r>
            <a:rPr lang="en-US" sz="1600" dirty="0">
              <a:solidFill>
                <a:schemeClr val="tx1"/>
              </a:solidFill>
            </a:rPr>
            <a:t>$</a:t>
          </a:r>
          <a:r>
            <a:rPr lang="en-US" sz="1600" dirty="0" smtClean="0">
              <a:solidFill>
                <a:schemeClr val="tx1"/>
              </a:solidFill>
            </a:rPr>
            <a:t>172,707,131</a:t>
          </a:r>
          <a:endParaRPr lang="en-US" sz="16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5" tIns="48323" rIns="96645" bIns="48323" rtlCol="0"/>
          <a:lstStyle>
            <a:lvl1pPr algn="l">
              <a:defRPr sz="13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45" tIns="48323" rIns="96645" bIns="48323" rtlCol="0"/>
          <a:lstStyle>
            <a:lvl1pPr algn="r">
              <a:defRPr sz="1300"/>
            </a:lvl1pPr>
          </a:lstStyle>
          <a:p>
            <a:fld id="{415E12B3-652A-421F-B6BD-01F51813992C}" type="datetimeFigureOut">
              <a:rPr lang="en-US" smtClean="0"/>
              <a:pPr/>
              <a:t>1/10/2022</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45" tIns="48323" rIns="96645" bIns="48323"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5" tIns="48323" rIns="96645" bIns="483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5" tIns="48323" rIns="96645" bIns="48323"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5" tIns="48323" rIns="96645" bIns="48323" rtlCol="0" anchor="b"/>
          <a:lstStyle>
            <a:lvl1pPr algn="r">
              <a:defRPr sz="1300"/>
            </a:lvl1pPr>
          </a:lstStyle>
          <a:p>
            <a:fld id="{AA1258D1-5F91-4AF6-839C-B43E30244A17}" type="slidenum">
              <a:rPr lang="en-US" smtClean="0"/>
              <a:pPr/>
              <a:t>‹#›</a:t>
            </a:fld>
            <a:endParaRPr lang="en-US"/>
          </a:p>
        </p:txBody>
      </p:sp>
    </p:spTree>
    <p:extLst>
      <p:ext uri="{BB962C8B-B14F-4D97-AF65-F5344CB8AC3E}">
        <p14:creationId xmlns:p14="http://schemas.microsoft.com/office/powerpoint/2010/main" val="253359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1</a:t>
            </a:fld>
            <a:endParaRPr lang="en-US" dirty="0"/>
          </a:p>
        </p:txBody>
      </p:sp>
    </p:spTree>
    <p:extLst>
      <p:ext uri="{BB962C8B-B14F-4D97-AF65-F5344CB8AC3E}">
        <p14:creationId xmlns:p14="http://schemas.microsoft.com/office/powerpoint/2010/main" val="56453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63">
              <a:defRPr/>
            </a:pPr>
            <a:r>
              <a:rPr lang="en-US" dirty="0"/>
              <a:t>Old Presentation</a:t>
            </a:r>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10</a:t>
            </a:fld>
            <a:endParaRPr lang="en-US"/>
          </a:p>
        </p:txBody>
      </p:sp>
    </p:spTree>
    <p:extLst>
      <p:ext uri="{BB962C8B-B14F-4D97-AF65-F5344CB8AC3E}">
        <p14:creationId xmlns:p14="http://schemas.microsoft.com/office/powerpoint/2010/main" val="251122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63">
              <a:defRPr/>
            </a:pPr>
            <a:r>
              <a:rPr lang="en-US" dirty="0"/>
              <a:t>Old Presentation + Finance</a:t>
            </a:r>
            <a:r>
              <a:rPr lang="en-US" baseline="0" dirty="0"/>
              <a:t> for New </a:t>
            </a:r>
            <a:endParaRPr lang="en-US" dirty="0"/>
          </a:p>
          <a:p>
            <a:r>
              <a:rPr lang="en-US" dirty="0"/>
              <a:t>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11</a:t>
            </a:fld>
            <a:endParaRPr lang="en-US"/>
          </a:p>
        </p:txBody>
      </p:sp>
    </p:spTree>
    <p:extLst>
      <p:ext uri="{BB962C8B-B14F-4D97-AF65-F5344CB8AC3E}">
        <p14:creationId xmlns:p14="http://schemas.microsoft.com/office/powerpoint/2010/main" val="263814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036">
              <a:defRPr/>
            </a:pPr>
            <a:fld id="{FEB5BDDB-6B84-4F0F-8B51-90F23E36F67D}" type="slidenum">
              <a:rPr lang="en-US" sz="1200">
                <a:solidFill>
                  <a:prstClr val="black"/>
                </a:solidFill>
                <a:latin typeface="Calibri"/>
              </a:rPr>
              <a:pPr defTabSz="914036">
                <a:defRPr/>
              </a:pPr>
              <a:t>12</a:t>
            </a:fld>
            <a:endParaRPr lang="en-US" sz="1200">
              <a:solidFill>
                <a:prstClr val="black"/>
              </a:solidFill>
              <a:latin typeface="Calibri"/>
            </a:endParaRPr>
          </a:p>
        </p:txBody>
      </p:sp>
    </p:spTree>
    <p:extLst>
      <p:ext uri="{BB962C8B-B14F-4D97-AF65-F5344CB8AC3E}">
        <p14:creationId xmlns:p14="http://schemas.microsoft.com/office/powerpoint/2010/main" val="166277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14</a:t>
            </a:fld>
            <a:endParaRPr lang="en-US"/>
          </a:p>
        </p:txBody>
      </p:sp>
    </p:spTree>
    <p:extLst>
      <p:ext uri="{BB962C8B-B14F-4D97-AF65-F5344CB8AC3E}">
        <p14:creationId xmlns:p14="http://schemas.microsoft.com/office/powerpoint/2010/main" val="324224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15</a:t>
            </a:fld>
            <a:endParaRPr lang="en-US"/>
          </a:p>
        </p:txBody>
      </p:sp>
    </p:spTree>
    <p:extLst>
      <p:ext uri="{BB962C8B-B14F-4D97-AF65-F5344CB8AC3E}">
        <p14:creationId xmlns:p14="http://schemas.microsoft.com/office/powerpoint/2010/main" val="382268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AAAS</a:t>
            </a:r>
          </a:p>
        </p:txBody>
      </p:sp>
      <p:sp>
        <p:nvSpPr>
          <p:cNvPr id="4" name="Slide Number Placeholder 3"/>
          <p:cNvSpPr>
            <a:spLocks noGrp="1"/>
          </p:cNvSpPr>
          <p:nvPr>
            <p:ph type="sldNum" sz="quarter" idx="10"/>
          </p:nvPr>
        </p:nvSpPr>
        <p:spPr/>
        <p:txBody>
          <a:bodyPr/>
          <a:lstStyle/>
          <a:p>
            <a:fld id="{AA1258D1-5F91-4AF6-839C-B43E30244A17}" type="slidenum">
              <a:rPr lang="en-US" smtClean="0"/>
              <a:pPr/>
              <a:t>16</a:t>
            </a:fld>
            <a:endParaRPr lang="en-US"/>
          </a:p>
        </p:txBody>
      </p:sp>
    </p:spTree>
    <p:extLst>
      <p:ext uri="{BB962C8B-B14F-4D97-AF65-F5344CB8AC3E}">
        <p14:creationId xmlns:p14="http://schemas.microsoft.com/office/powerpoint/2010/main" val="236470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17</a:t>
            </a:fld>
            <a:endParaRPr lang="en-US"/>
          </a:p>
        </p:txBody>
      </p:sp>
    </p:spTree>
    <p:extLst>
      <p:ext uri="{BB962C8B-B14F-4D97-AF65-F5344CB8AC3E}">
        <p14:creationId xmlns:p14="http://schemas.microsoft.com/office/powerpoint/2010/main" val="2767148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18</a:t>
            </a:fld>
            <a:endParaRPr lang="en-US"/>
          </a:p>
        </p:txBody>
      </p:sp>
    </p:spTree>
    <p:extLst>
      <p:ext uri="{BB962C8B-B14F-4D97-AF65-F5344CB8AC3E}">
        <p14:creationId xmlns:p14="http://schemas.microsoft.com/office/powerpoint/2010/main" val="182872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21</a:t>
            </a:fld>
            <a:endParaRPr lang="en-US"/>
          </a:p>
        </p:txBody>
      </p:sp>
    </p:spTree>
    <p:extLst>
      <p:ext uri="{BB962C8B-B14F-4D97-AF65-F5344CB8AC3E}">
        <p14:creationId xmlns:p14="http://schemas.microsoft.com/office/powerpoint/2010/main" val="232241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a:t>
            </a:r>
            <a:r>
              <a:rPr lang="en-US" baseline="0" dirty="0"/>
              <a:t> </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22</a:t>
            </a:fld>
            <a:endParaRPr lang="en-US"/>
          </a:p>
        </p:txBody>
      </p:sp>
    </p:spTree>
    <p:extLst>
      <p:ext uri="{BB962C8B-B14F-4D97-AF65-F5344CB8AC3E}">
        <p14:creationId xmlns:p14="http://schemas.microsoft.com/office/powerpoint/2010/main" val="147824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effectLst/>
              </a:rPr>
              <a:t>Finance</a:t>
            </a:r>
            <a:r>
              <a:rPr lang="en-US" dirty="0"/>
              <a:t> / Academic</a:t>
            </a:r>
            <a:r>
              <a:rPr lang="en-US" baseline="0" dirty="0"/>
              <a:t> / HR</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2</a:t>
            </a:fld>
            <a:endParaRPr lang="en-US" dirty="0"/>
          </a:p>
        </p:txBody>
      </p:sp>
    </p:spTree>
    <p:extLst>
      <p:ext uri="{BB962C8B-B14F-4D97-AF65-F5344CB8AC3E}">
        <p14:creationId xmlns:p14="http://schemas.microsoft.com/office/powerpoint/2010/main" val="2340715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a:t>
            </a:r>
            <a:r>
              <a:rPr lang="en-US" baseline="0" dirty="0"/>
              <a:t> </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23</a:t>
            </a:fld>
            <a:endParaRPr lang="en-US"/>
          </a:p>
        </p:txBody>
      </p:sp>
    </p:spTree>
    <p:extLst>
      <p:ext uri="{BB962C8B-B14F-4D97-AF65-F5344CB8AC3E}">
        <p14:creationId xmlns:p14="http://schemas.microsoft.com/office/powerpoint/2010/main" val="153407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24</a:t>
            </a:fld>
            <a:endParaRPr lang="en-US"/>
          </a:p>
        </p:txBody>
      </p:sp>
    </p:spTree>
    <p:extLst>
      <p:ext uri="{BB962C8B-B14F-4D97-AF65-F5344CB8AC3E}">
        <p14:creationId xmlns:p14="http://schemas.microsoft.com/office/powerpoint/2010/main" val="1271732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AAAS</a:t>
            </a:r>
            <a:r>
              <a:rPr lang="en-US" baseline="0" dirty="0"/>
              <a:t> / HR</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25</a:t>
            </a:fld>
            <a:endParaRPr lang="en-US" dirty="0"/>
          </a:p>
        </p:txBody>
      </p:sp>
    </p:spTree>
    <p:extLst>
      <p:ext uri="{BB962C8B-B14F-4D97-AF65-F5344CB8AC3E}">
        <p14:creationId xmlns:p14="http://schemas.microsoft.com/office/powerpoint/2010/main" val="108711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27</a:t>
            </a:fld>
            <a:endParaRPr lang="en-US" dirty="0"/>
          </a:p>
        </p:txBody>
      </p:sp>
    </p:spTree>
    <p:extLst>
      <p:ext uri="{BB962C8B-B14F-4D97-AF65-F5344CB8AC3E}">
        <p14:creationId xmlns:p14="http://schemas.microsoft.com/office/powerpoint/2010/main" val="3308440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28</a:t>
            </a:fld>
            <a:endParaRPr lang="en-US" dirty="0"/>
          </a:p>
        </p:txBody>
      </p:sp>
    </p:spTree>
    <p:extLst>
      <p:ext uri="{BB962C8B-B14F-4D97-AF65-F5344CB8AC3E}">
        <p14:creationId xmlns:p14="http://schemas.microsoft.com/office/powerpoint/2010/main" val="1410983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29</a:t>
            </a:fld>
            <a:endParaRPr lang="en-US"/>
          </a:p>
        </p:txBody>
      </p:sp>
    </p:spTree>
    <p:extLst>
      <p:ext uri="{BB962C8B-B14F-4D97-AF65-F5344CB8AC3E}">
        <p14:creationId xmlns:p14="http://schemas.microsoft.com/office/powerpoint/2010/main" val="2077170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30</a:t>
            </a:fld>
            <a:endParaRPr lang="en-US"/>
          </a:p>
        </p:txBody>
      </p:sp>
    </p:spTree>
    <p:extLst>
      <p:ext uri="{BB962C8B-B14F-4D97-AF65-F5344CB8AC3E}">
        <p14:creationId xmlns:p14="http://schemas.microsoft.com/office/powerpoint/2010/main" val="4070973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31</a:t>
            </a:fld>
            <a:endParaRPr lang="en-US"/>
          </a:p>
        </p:txBody>
      </p:sp>
    </p:spTree>
    <p:extLst>
      <p:ext uri="{BB962C8B-B14F-4D97-AF65-F5344CB8AC3E}">
        <p14:creationId xmlns:p14="http://schemas.microsoft.com/office/powerpoint/2010/main" val="1178686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fld id="{AA1258D1-5F91-4AF6-839C-B43E30244A17}" type="slidenum">
              <a:rPr lang="en-US" smtClean="0"/>
              <a:pPr/>
              <a:t>32</a:t>
            </a:fld>
            <a:endParaRPr lang="en-US"/>
          </a:p>
        </p:txBody>
      </p:sp>
    </p:spTree>
    <p:extLst>
      <p:ext uri="{BB962C8B-B14F-4D97-AF65-F5344CB8AC3E}">
        <p14:creationId xmlns:p14="http://schemas.microsoft.com/office/powerpoint/2010/main" val="1618733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Finance </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33</a:t>
            </a:fld>
            <a:endParaRPr lang="en-US"/>
          </a:p>
        </p:txBody>
      </p:sp>
    </p:spTree>
    <p:extLst>
      <p:ext uri="{BB962C8B-B14F-4D97-AF65-F5344CB8AC3E}">
        <p14:creationId xmlns:p14="http://schemas.microsoft.com/office/powerpoint/2010/main" val="165964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effectLst/>
              </a:rPr>
              <a:t>Finance</a:t>
            </a:r>
            <a:r>
              <a:rPr lang="en-US" dirty="0"/>
              <a:t> / Academic</a:t>
            </a:r>
            <a:r>
              <a:rPr lang="en-US" baseline="0" dirty="0"/>
              <a:t> / HR</a:t>
            </a:r>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3</a:t>
            </a:fld>
            <a:endParaRPr lang="en-US"/>
          </a:p>
        </p:txBody>
      </p:sp>
    </p:spTree>
    <p:extLst>
      <p:ext uri="{BB962C8B-B14F-4D97-AF65-F5344CB8AC3E}">
        <p14:creationId xmlns:p14="http://schemas.microsoft.com/office/powerpoint/2010/main" val="94389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a:t>
            </a:r>
          </a:p>
        </p:txBody>
      </p:sp>
      <p:sp>
        <p:nvSpPr>
          <p:cNvPr id="4" name="Slide Number Placeholder 3"/>
          <p:cNvSpPr>
            <a:spLocks noGrp="1"/>
          </p:cNvSpPr>
          <p:nvPr>
            <p:ph type="sldNum" sz="quarter" idx="10"/>
          </p:nvPr>
        </p:nvSpPr>
        <p:spPr/>
        <p:txBody>
          <a:bodyPr/>
          <a:lstStyle/>
          <a:p>
            <a:pPr defTabSz="914232">
              <a:defRPr/>
            </a:pPr>
            <a:fld id="{AA1258D1-5F91-4AF6-839C-B43E30244A17}" type="slidenum">
              <a:rPr lang="en-US">
                <a:solidFill>
                  <a:prstClr val="black"/>
                </a:solidFill>
                <a:latin typeface="Calibri"/>
              </a:rPr>
              <a:pPr defTabSz="914232">
                <a:defRPr/>
              </a:pPr>
              <a:t>4</a:t>
            </a:fld>
            <a:endParaRPr lang="en-US">
              <a:solidFill>
                <a:prstClr val="black"/>
              </a:solidFill>
              <a:latin typeface="Calibri"/>
            </a:endParaRPr>
          </a:p>
        </p:txBody>
      </p:sp>
    </p:spTree>
    <p:extLst>
      <p:ext uri="{BB962C8B-B14F-4D97-AF65-F5344CB8AC3E}">
        <p14:creationId xmlns:p14="http://schemas.microsoft.com/office/powerpoint/2010/main" val="134812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a:t>
            </a:r>
            <a:r>
              <a:rPr lang="en-US" baseline="0" dirty="0"/>
              <a:t> </a:t>
            </a:r>
            <a:endParaRPr lang="en-US" dirty="0"/>
          </a:p>
        </p:txBody>
      </p:sp>
      <p:sp>
        <p:nvSpPr>
          <p:cNvPr id="4" name="Slide Number Placeholder 3"/>
          <p:cNvSpPr>
            <a:spLocks noGrp="1"/>
          </p:cNvSpPr>
          <p:nvPr>
            <p:ph type="sldNum" sz="quarter" idx="10"/>
          </p:nvPr>
        </p:nvSpPr>
        <p:spPr/>
        <p:txBody>
          <a:bodyPr/>
          <a:lstStyle/>
          <a:p>
            <a:pPr defTabSz="914232">
              <a:defRPr/>
            </a:pPr>
            <a:fld id="{AA1258D1-5F91-4AF6-839C-B43E30244A17}" type="slidenum">
              <a:rPr lang="en-US">
                <a:solidFill>
                  <a:prstClr val="black"/>
                </a:solidFill>
                <a:latin typeface="Calibri"/>
              </a:rPr>
              <a:pPr defTabSz="914232">
                <a:defRPr/>
              </a:pPr>
              <a:t>5</a:t>
            </a:fld>
            <a:endParaRPr lang="en-US">
              <a:solidFill>
                <a:prstClr val="black"/>
              </a:solidFill>
              <a:latin typeface="Calibri"/>
            </a:endParaRPr>
          </a:p>
        </p:txBody>
      </p:sp>
    </p:spTree>
    <p:extLst>
      <p:ext uri="{BB962C8B-B14F-4D97-AF65-F5344CB8AC3E}">
        <p14:creationId xmlns:p14="http://schemas.microsoft.com/office/powerpoint/2010/main" val="307168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a:t>
            </a:r>
          </a:p>
        </p:txBody>
      </p:sp>
      <p:sp>
        <p:nvSpPr>
          <p:cNvPr id="4" name="Slide Number Placeholder 3"/>
          <p:cNvSpPr>
            <a:spLocks noGrp="1"/>
          </p:cNvSpPr>
          <p:nvPr>
            <p:ph type="sldNum" sz="quarter" idx="10"/>
          </p:nvPr>
        </p:nvSpPr>
        <p:spPr/>
        <p:txBody>
          <a:bodyPr/>
          <a:lstStyle/>
          <a:p>
            <a:pPr defTabSz="914232">
              <a:defRPr/>
            </a:pPr>
            <a:fld id="{AA1258D1-5F91-4AF6-839C-B43E30244A17}" type="slidenum">
              <a:rPr lang="en-US">
                <a:solidFill>
                  <a:prstClr val="black"/>
                </a:solidFill>
                <a:latin typeface="Calibri"/>
              </a:rPr>
              <a:pPr defTabSz="914232">
                <a:defRPr/>
              </a:pPr>
              <a:t>6</a:t>
            </a:fld>
            <a:endParaRPr lang="en-US">
              <a:solidFill>
                <a:prstClr val="black"/>
              </a:solidFill>
              <a:latin typeface="Calibri"/>
            </a:endParaRPr>
          </a:p>
        </p:txBody>
      </p:sp>
    </p:spTree>
    <p:extLst>
      <p:ext uri="{BB962C8B-B14F-4D97-AF65-F5344CB8AC3E}">
        <p14:creationId xmlns:p14="http://schemas.microsoft.com/office/powerpoint/2010/main" val="379468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63">
              <a:defRPr/>
            </a:pPr>
            <a:r>
              <a:rPr lang="en-US" dirty="0"/>
              <a:t>Old Presentation</a:t>
            </a:r>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7</a:t>
            </a:fld>
            <a:endParaRPr lang="en-US"/>
          </a:p>
        </p:txBody>
      </p:sp>
    </p:spTree>
    <p:extLst>
      <p:ext uri="{BB962C8B-B14F-4D97-AF65-F5344CB8AC3E}">
        <p14:creationId xmlns:p14="http://schemas.microsoft.com/office/powerpoint/2010/main" val="357922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63">
              <a:defRPr/>
            </a:pPr>
            <a:r>
              <a:rPr lang="en-US" dirty="0"/>
              <a:t>Old Presentation</a:t>
            </a:r>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8</a:t>
            </a:fld>
            <a:endParaRPr lang="en-US"/>
          </a:p>
        </p:txBody>
      </p:sp>
    </p:spTree>
    <p:extLst>
      <p:ext uri="{BB962C8B-B14F-4D97-AF65-F5344CB8AC3E}">
        <p14:creationId xmlns:p14="http://schemas.microsoft.com/office/powerpoint/2010/main" val="288213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63">
              <a:defRPr/>
            </a:pPr>
            <a:r>
              <a:rPr lang="en-US" dirty="0"/>
              <a:t>Old Presentation</a:t>
            </a:r>
          </a:p>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9</a:t>
            </a:fld>
            <a:endParaRPr lang="en-US"/>
          </a:p>
        </p:txBody>
      </p:sp>
    </p:spTree>
    <p:extLst>
      <p:ext uri="{BB962C8B-B14F-4D97-AF65-F5344CB8AC3E}">
        <p14:creationId xmlns:p14="http://schemas.microsoft.com/office/powerpoint/2010/main" val="18024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B8A534-19AF-4D5B-B3F1-831EFA24B60E}"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9BD50-24F3-48F7-BDFC-3D2021137C4C}"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FC8D7-66D7-49C3-BBA0-3FD793B2D638}"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315200" cy="1143000"/>
          </a:xfrm>
        </p:spPr>
        <p:txBody>
          <a:bodyPr>
            <a:normAutofit/>
          </a:bodyPr>
          <a:lstStyle>
            <a:lvl1pPr algn="l">
              <a:defRPr sz="4000" b="1">
                <a:solidFill>
                  <a:srgbClr val="660000"/>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1524000" y="1600200"/>
            <a:ext cx="716280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54DE47-147A-433E-A53E-53AF501CA61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192E8-0935-442B-A5D2-8797A8ABBD4F}"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68E7F-27DD-40FF-849F-D3346CA06636}"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76053-3AB0-4B99-B65D-4B1FF55A1628}" type="datetime1">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EE335-C19E-4096-9436-060D7E2988E1}" type="datetime1">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C698C-1C8E-4AD6-8359-CEA27A823BB9}" type="datetime1">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B76F2-818B-44D1-9F59-20F5AC43917A}"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2BB23-F076-46C6-A7E4-B3A30E6CCE81}"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D6C22-BF2D-41F7-BA7A-C519BE144C63}" type="datetime1">
              <a:rPr lang="en-US" smtClean="0"/>
              <a:t>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F85CB-8E6F-4C76-A97C-98828569AB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74320"/>
            <a:ext cx="6629400" cy="1241425"/>
          </a:xfrm>
        </p:spPr>
        <p:txBody>
          <a:bodyPr>
            <a:normAutofit/>
          </a:bodyPr>
          <a:lstStyle/>
          <a:p>
            <a:pPr algn="l"/>
            <a:r>
              <a:rPr lang="en-US" sz="4000" b="1" dirty="0">
                <a:latin typeface="Raleway" panose="020B0503030101060003" pitchFamily="34" charset="0"/>
              </a:rPr>
              <a:t>Winthrop University</a:t>
            </a:r>
          </a:p>
        </p:txBody>
      </p:sp>
      <p:sp>
        <p:nvSpPr>
          <p:cNvPr id="3" name="Subtitle 2"/>
          <p:cNvSpPr>
            <a:spLocks noGrp="1"/>
          </p:cNvSpPr>
          <p:nvPr>
            <p:ph type="subTitle" idx="1"/>
          </p:nvPr>
        </p:nvSpPr>
        <p:spPr>
          <a:xfrm>
            <a:off x="1828800" y="1146175"/>
            <a:ext cx="5943600" cy="2286000"/>
          </a:xfrm>
        </p:spPr>
        <p:txBody>
          <a:bodyPr/>
          <a:lstStyle/>
          <a:p>
            <a:pPr algn="l"/>
            <a:r>
              <a:rPr lang="en-US" dirty="0">
                <a:solidFill>
                  <a:schemeClr val="accent3">
                    <a:lumMod val="75000"/>
                  </a:schemeClr>
                </a:solidFill>
                <a:latin typeface="Raleway" panose="020B0503030101060003" pitchFamily="34" charset="0"/>
              </a:rPr>
              <a:t>Budget Request </a:t>
            </a:r>
            <a:r>
              <a:rPr lang="en-US" dirty="0" smtClean="0">
                <a:solidFill>
                  <a:schemeClr val="accent3">
                    <a:lumMod val="75000"/>
                  </a:schemeClr>
                </a:solidFill>
                <a:latin typeface="Raleway" panose="020B0503030101060003" pitchFamily="34" charset="0"/>
              </a:rPr>
              <a:t>2022-2023</a:t>
            </a:r>
            <a:endParaRPr lang="en-US" dirty="0">
              <a:solidFill>
                <a:schemeClr val="accent3">
                  <a:lumMod val="75000"/>
                </a:schemeClr>
              </a:solidFill>
              <a:latin typeface="Raleway" panose="020B0503030101060003" pitchFamily="34" charset="0"/>
            </a:endParaRPr>
          </a:p>
        </p:txBody>
      </p:sp>
      <p:sp>
        <p:nvSpPr>
          <p:cNvPr id="4" name="Slide Number Placeholder 3"/>
          <p:cNvSpPr>
            <a:spLocks noGrp="1"/>
          </p:cNvSpPr>
          <p:nvPr>
            <p:ph type="sldNum" sz="quarter" idx="12"/>
          </p:nvPr>
        </p:nvSpPr>
        <p:spPr/>
        <p:txBody>
          <a:bodyPr/>
          <a:lstStyle/>
          <a:p>
            <a:fld id="{0EBF85CB-8E6F-4C76-A97C-98828569AB90}" type="slidenum">
              <a:rPr lang="en-US" smtClean="0"/>
              <a:pPr/>
              <a:t>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828800"/>
            <a:ext cx="7010399" cy="46378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Non-Recurring Request, Continued</a:t>
            </a:r>
          </a:p>
        </p:txBody>
      </p:sp>
      <p:sp>
        <p:nvSpPr>
          <p:cNvPr id="3" name="Content Placeholder 2"/>
          <p:cNvSpPr>
            <a:spLocks noGrp="1"/>
          </p:cNvSpPr>
          <p:nvPr>
            <p:ph idx="1"/>
          </p:nvPr>
        </p:nvSpPr>
        <p:spPr/>
        <p:txBody>
          <a:bodyPr/>
          <a:lstStyle/>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6198966"/>
              </p:ext>
            </p:extLst>
          </p:nvPr>
        </p:nvGraphicFramePr>
        <p:xfrm>
          <a:off x="1676400" y="1600199"/>
          <a:ext cx="7162800" cy="32208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817950">
                <a:tc>
                  <a:txBody>
                    <a:bodyPr/>
                    <a:lstStyle/>
                    <a:p>
                      <a:r>
                        <a:rPr lang="en-US" sz="1400" dirty="0">
                          <a:latin typeface="Raleway" panose="020B0503030101060003" pitchFamily="34" charset="0"/>
                        </a:rPr>
                        <a:t>Request</a:t>
                      </a:r>
                    </a:p>
                  </a:txBody>
                  <a:tcPr/>
                </a:tc>
                <a:tc>
                  <a:txBody>
                    <a:bodyPr/>
                    <a:lstStyle/>
                    <a:p>
                      <a:r>
                        <a:rPr lang="en-US" sz="1400" dirty="0">
                          <a:latin typeface="Raleway" panose="020B0503030101060003" pitchFamily="34" charset="0"/>
                        </a:rPr>
                        <a:t>Amount Requested</a:t>
                      </a:r>
                    </a:p>
                  </a:txBody>
                  <a:tcPr/>
                </a:tc>
                <a:tc>
                  <a:txBody>
                    <a:bodyPr/>
                    <a:lstStyle/>
                    <a:p>
                      <a:r>
                        <a:rPr lang="en-US" sz="1400" dirty="0">
                          <a:latin typeface="Raleway" panose="020B0503030101060003" pitchFamily="34" charset="0"/>
                        </a:rPr>
                        <a:t>Description of Request</a:t>
                      </a:r>
                    </a:p>
                  </a:txBody>
                  <a:tcPr/>
                </a:tc>
                <a:extLst>
                  <a:ext uri="{0D108BD9-81ED-4DB2-BD59-A6C34878D82A}">
                    <a16:rowId xmlns:a16="http://schemas.microsoft.com/office/drawing/2014/main" val="10000"/>
                  </a:ext>
                </a:extLst>
              </a:tr>
              <a:tr h="817950">
                <a:tc>
                  <a:txBody>
                    <a:bodyPr/>
                    <a:lstStyle/>
                    <a:p>
                      <a:r>
                        <a:rPr lang="en-US" sz="1400" b="0" u="none" kern="1200" dirty="0">
                          <a:solidFill>
                            <a:schemeClr val="dk1"/>
                          </a:solidFill>
                          <a:effectLst/>
                          <a:latin typeface="Raleway" panose="020B0503030101060003" pitchFamily="34" charset="0"/>
                          <a:ea typeface="+mn-ea"/>
                          <a:cs typeface="+mn-cs"/>
                        </a:rPr>
                        <a:t>Winthrop University Science Complex Renovation </a:t>
                      </a:r>
                      <a:endParaRPr lang="en-US" sz="1400" b="0" u="none" dirty="0">
                        <a:latin typeface="Raleway" panose="020B0503030101060003" pitchFamily="34" charset="0"/>
                      </a:endParaRPr>
                    </a:p>
                  </a:txBody>
                  <a:tcPr/>
                </a:tc>
                <a:tc>
                  <a:txBody>
                    <a:bodyPr/>
                    <a:lstStyle/>
                    <a:p>
                      <a:r>
                        <a:rPr lang="en-US" sz="1400" dirty="0">
                          <a:latin typeface="Raleway" panose="020B0503030101060003" pitchFamily="34" charset="0"/>
                        </a:rPr>
                        <a:t>$</a:t>
                      </a:r>
                      <a:r>
                        <a:rPr lang="en-US" sz="1400" dirty="0" smtClean="0">
                          <a:latin typeface="Raleway" panose="020B0503030101060003" pitchFamily="34" charset="0"/>
                        </a:rPr>
                        <a:t>9.0 </a:t>
                      </a:r>
                      <a:r>
                        <a:rPr lang="en-US" sz="1400" dirty="0">
                          <a:latin typeface="Raleway" panose="020B0503030101060003" pitchFamily="34" charset="0"/>
                        </a:rPr>
                        <a:t>million</a:t>
                      </a:r>
                    </a:p>
                  </a:txBody>
                  <a:tcPr/>
                </a:tc>
                <a:tc>
                  <a:txBody>
                    <a:bodyPr/>
                    <a:lstStyle/>
                    <a:p>
                      <a:pPr marL="114300" lvl="0" indent="-114300">
                        <a:buFont typeface="Arial" panose="020B0604020202020204" pitchFamily="34" charset="0"/>
                        <a:buChar char="•"/>
                      </a:pPr>
                      <a:r>
                        <a:rPr lang="en-US" sz="1400" b="0" kern="1200" dirty="0">
                          <a:solidFill>
                            <a:schemeClr val="dk1"/>
                          </a:solidFill>
                          <a:effectLst/>
                          <a:latin typeface="Raleway" panose="020B0503030101060003" pitchFamily="34" charset="0"/>
                          <a:ea typeface="+mn-ea"/>
                          <a:cs typeface="+mn-cs"/>
                        </a:rPr>
                        <a:t>Renovate three teaching labs, two classrooms, faculty offices, and research labs in Dalton </a:t>
                      </a:r>
                      <a:r>
                        <a:rPr lang="en-US" sz="1400" b="0" kern="1200" dirty="0" smtClean="0">
                          <a:solidFill>
                            <a:schemeClr val="dk1"/>
                          </a:solidFill>
                          <a:effectLst/>
                          <a:latin typeface="Raleway" panose="020B0503030101060003" pitchFamily="34" charset="0"/>
                          <a:ea typeface="+mn-ea"/>
                          <a:cs typeface="+mn-cs"/>
                        </a:rPr>
                        <a:t>Hall,</a:t>
                      </a:r>
                      <a:r>
                        <a:rPr lang="en-US" sz="1400" b="0" kern="1200" baseline="0" dirty="0" smtClean="0">
                          <a:solidFill>
                            <a:schemeClr val="dk1"/>
                          </a:solidFill>
                          <a:effectLst/>
                          <a:latin typeface="Raleway" panose="020B0503030101060003" pitchFamily="34" charset="0"/>
                          <a:ea typeface="+mn-ea"/>
                          <a:cs typeface="+mn-cs"/>
                        </a:rPr>
                        <a:t> a li</a:t>
                      </a:r>
                      <a:r>
                        <a:rPr lang="en-US" sz="1400" b="0" kern="1200" dirty="0" smtClean="0">
                          <a:solidFill>
                            <a:schemeClr val="dk1"/>
                          </a:solidFill>
                          <a:effectLst/>
                          <a:latin typeface="Raleway" panose="020B0503030101060003" pitchFamily="34" charset="0"/>
                          <a:ea typeface="+mn-ea"/>
                          <a:cs typeface="+mn-cs"/>
                        </a:rPr>
                        <a:t>fe science facility</a:t>
                      </a:r>
                    </a:p>
                    <a:p>
                      <a:pPr marL="114300" lvl="0" indent="-114300">
                        <a:buFont typeface="Arial" panose="020B0604020202020204" pitchFamily="34" charset="0"/>
                        <a:buChar char="•"/>
                      </a:pPr>
                      <a:r>
                        <a:rPr lang="en-US" sz="1400" b="0" kern="1200" dirty="0" smtClean="0">
                          <a:solidFill>
                            <a:schemeClr val="dk1"/>
                          </a:solidFill>
                          <a:effectLst/>
                          <a:latin typeface="Raleway" panose="020B0503030101060003" pitchFamily="34" charset="0"/>
                          <a:ea typeface="+mn-ea"/>
                          <a:cs typeface="+mn-cs"/>
                        </a:rPr>
                        <a:t>Renovate </a:t>
                      </a:r>
                      <a:r>
                        <a:rPr lang="en-US" sz="1400" b="0" kern="1200" dirty="0">
                          <a:solidFill>
                            <a:schemeClr val="dk1"/>
                          </a:solidFill>
                          <a:effectLst/>
                          <a:latin typeface="Raleway" panose="020B0503030101060003" pitchFamily="34" charset="0"/>
                          <a:ea typeface="+mn-ea"/>
                          <a:cs typeface="+mn-cs"/>
                        </a:rPr>
                        <a:t>four teaching labs, three classrooms, two computer labs, faculty offices, and research labs in </a:t>
                      </a:r>
                      <a:r>
                        <a:rPr lang="en-US" sz="1400" b="0" kern="1200" dirty="0" smtClean="0">
                          <a:solidFill>
                            <a:schemeClr val="dk1"/>
                          </a:solidFill>
                          <a:effectLst/>
                          <a:latin typeface="Raleway" panose="020B0503030101060003" pitchFamily="34" charset="0"/>
                          <a:ea typeface="+mn-ea"/>
                          <a:cs typeface="+mn-cs"/>
                        </a:rPr>
                        <a:t>Sims Building, a chemistry</a:t>
                      </a:r>
                      <a:r>
                        <a:rPr lang="en-US" sz="1400" b="0" kern="1200" dirty="0">
                          <a:solidFill>
                            <a:schemeClr val="dk1"/>
                          </a:solidFill>
                          <a:effectLst/>
                          <a:latin typeface="Raleway" panose="020B0503030101060003" pitchFamily="34" charset="0"/>
                          <a:ea typeface="+mn-ea"/>
                          <a:cs typeface="+mn-cs"/>
                        </a:rPr>
                        <a:t>, </a:t>
                      </a:r>
                      <a:r>
                        <a:rPr lang="en-US" sz="1400" b="0" kern="1200" dirty="0" smtClean="0">
                          <a:solidFill>
                            <a:schemeClr val="dk1"/>
                          </a:solidFill>
                          <a:effectLst/>
                          <a:latin typeface="Raleway" panose="020B0503030101060003" pitchFamily="34" charset="0"/>
                          <a:ea typeface="+mn-ea"/>
                          <a:cs typeface="+mn-cs"/>
                        </a:rPr>
                        <a:t>physics</a:t>
                      </a:r>
                      <a:r>
                        <a:rPr lang="en-US" sz="1400" b="0" kern="1200" dirty="0">
                          <a:solidFill>
                            <a:schemeClr val="dk1"/>
                          </a:solidFill>
                          <a:effectLst/>
                          <a:latin typeface="Raleway" panose="020B0503030101060003" pitchFamily="34" charset="0"/>
                          <a:ea typeface="+mn-ea"/>
                          <a:cs typeface="+mn-cs"/>
                        </a:rPr>
                        <a:t>, and </a:t>
                      </a:r>
                      <a:r>
                        <a:rPr lang="en-US" sz="1400" b="0" kern="1200" dirty="0" smtClean="0">
                          <a:solidFill>
                            <a:schemeClr val="dk1"/>
                          </a:solidFill>
                          <a:effectLst/>
                          <a:latin typeface="Raleway" panose="020B0503030101060003" pitchFamily="34" charset="0"/>
                          <a:ea typeface="+mn-ea"/>
                          <a:cs typeface="+mn-cs"/>
                        </a:rPr>
                        <a:t>geology </a:t>
                      </a:r>
                      <a:r>
                        <a:rPr lang="en-US" sz="1400" b="0" kern="1200" dirty="0">
                          <a:solidFill>
                            <a:schemeClr val="dk1"/>
                          </a:solidFill>
                          <a:effectLst/>
                          <a:latin typeface="Raleway" panose="020B0503030101060003" pitchFamily="34" charset="0"/>
                          <a:ea typeface="+mn-ea"/>
                          <a:cs typeface="+mn-cs"/>
                        </a:rPr>
                        <a:t>facility</a:t>
                      </a:r>
                    </a:p>
                  </a:txBody>
                  <a:tcPr/>
                </a:tc>
                <a:extLst>
                  <a:ext uri="{0D108BD9-81ED-4DB2-BD59-A6C34878D82A}">
                    <a16:rowId xmlns:a16="http://schemas.microsoft.com/office/drawing/2014/main" val="10004"/>
                  </a:ext>
                </a:extLst>
              </a:tr>
              <a:tr h="817950">
                <a:tc>
                  <a:txBody>
                    <a:bodyPr/>
                    <a:lstStyle/>
                    <a:p>
                      <a:r>
                        <a:rPr lang="en-US" sz="1400" b="0" u="none" kern="1200" dirty="0" err="1">
                          <a:solidFill>
                            <a:schemeClr val="dk1"/>
                          </a:solidFill>
                          <a:effectLst/>
                          <a:latin typeface="Raleway" panose="020B0503030101060003" pitchFamily="34" charset="0"/>
                          <a:ea typeface="+mn-ea"/>
                          <a:cs typeface="+mn-cs"/>
                        </a:rPr>
                        <a:t>Dacus</a:t>
                      </a:r>
                      <a:r>
                        <a:rPr lang="en-US" sz="1400" b="0" u="none" kern="1200" dirty="0">
                          <a:solidFill>
                            <a:schemeClr val="dk1"/>
                          </a:solidFill>
                          <a:effectLst/>
                          <a:latin typeface="Raleway" panose="020B0503030101060003" pitchFamily="34" charset="0"/>
                          <a:ea typeface="+mn-ea"/>
                          <a:cs typeface="+mn-cs"/>
                        </a:rPr>
                        <a:t> Library Renovation </a:t>
                      </a:r>
                      <a:endParaRPr lang="en-US" sz="1400" b="0" u="none" dirty="0">
                        <a:latin typeface="Raleway" panose="020B0503030101060003" pitchFamily="34" charset="0"/>
                      </a:endParaRPr>
                    </a:p>
                  </a:txBody>
                  <a:tcPr/>
                </a:tc>
                <a:tc>
                  <a:txBody>
                    <a:bodyPr/>
                    <a:lstStyle/>
                    <a:p>
                      <a:r>
                        <a:rPr lang="en-US" sz="1400" dirty="0">
                          <a:latin typeface="Raleway" panose="020B0503030101060003" pitchFamily="34" charset="0"/>
                        </a:rPr>
                        <a:t>$</a:t>
                      </a:r>
                      <a:r>
                        <a:rPr lang="en-US" sz="1400" dirty="0" smtClean="0">
                          <a:latin typeface="Raleway" panose="020B0503030101060003" pitchFamily="34" charset="0"/>
                        </a:rPr>
                        <a:t>7.0 </a:t>
                      </a:r>
                      <a:r>
                        <a:rPr lang="en-US" sz="1400" dirty="0">
                          <a:latin typeface="Raleway" panose="020B0503030101060003" pitchFamily="34" charset="0"/>
                        </a:rPr>
                        <a:t>million</a:t>
                      </a:r>
                    </a:p>
                  </a:txBody>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dk1"/>
                          </a:solidFill>
                          <a:effectLst/>
                          <a:latin typeface="Raleway" panose="020B0503030101060003" pitchFamily="34" charset="0"/>
                          <a:ea typeface="+mn-ea"/>
                          <a:cs typeface="+mn-cs"/>
                        </a:rPr>
                        <a:t>Enhance </a:t>
                      </a:r>
                      <a:r>
                        <a:rPr lang="en-US" sz="1400" b="0" kern="1200" dirty="0" smtClean="0">
                          <a:solidFill>
                            <a:schemeClr val="dk1"/>
                          </a:solidFill>
                          <a:effectLst/>
                          <a:latin typeface="Raleway" panose="020B0503030101060003" pitchFamily="34" charset="0"/>
                          <a:ea typeface="+mn-ea"/>
                          <a:cs typeface="+mn-cs"/>
                        </a:rPr>
                        <a:t>library </a:t>
                      </a:r>
                      <a:r>
                        <a:rPr lang="en-US" sz="1400" b="0" kern="1200" dirty="0">
                          <a:solidFill>
                            <a:schemeClr val="dk1"/>
                          </a:solidFill>
                          <a:effectLst/>
                          <a:latin typeface="Raleway" panose="020B0503030101060003" pitchFamily="34" charset="0"/>
                          <a:ea typeface="+mn-ea"/>
                          <a:cs typeface="+mn-cs"/>
                        </a:rPr>
                        <a:t>based on trends in the industry to create more study space and technology </a:t>
                      </a:r>
                    </a:p>
                    <a:p>
                      <a:endParaRPr lang="en-US" sz="1400" b="0" dirty="0">
                        <a:latin typeface="Raleway" panose="020B0503030101060003" pitchFamily="34" charset="0"/>
                      </a:endParaRPr>
                    </a:p>
                  </a:txBody>
                  <a:tcPr/>
                </a:tc>
                <a:extLst>
                  <a:ext uri="{0D108BD9-81ED-4DB2-BD59-A6C34878D82A}">
                    <a16:rowId xmlns:a16="http://schemas.microsoft.com/office/drawing/2014/main" val="150869218"/>
                  </a:ext>
                </a:extLst>
              </a:tr>
            </a:tbl>
          </a:graphicData>
        </a:graphic>
      </p:graphicFrame>
    </p:spTree>
    <p:extLst>
      <p:ext uri="{BB962C8B-B14F-4D97-AF65-F5344CB8AC3E}">
        <p14:creationId xmlns:p14="http://schemas.microsoft.com/office/powerpoint/2010/main" val="88438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315200" cy="863109"/>
          </a:xfrm>
        </p:spPr>
        <p:txBody>
          <a:bodyPr/>
          <a:lstStyle/>
          <a:p>
            <a:r>
              <a:rPr lang="en-US" dirty="0"/>
              <a:t>General Provisos</a:t>
            </a:r>
          </a:p>
        </p:txBody>
      </p:sp>
      <p:sp>
        <p:nvSpPr>
          <p:cNvPr id="4" name="Slide Number Placeholder 3"/>
          <p:cNvSpPr>
            <a:spLocks noGrp="1"/>
          </p:cNvSpPr>
          <p:nvPr>
            <p:ph type="sldNum" sz="quarter" idx="12"/>
          </p:nvPr>
        </p:nvSpPr>
        <p:spPr/>
        <p:txBody>
          <a:bodyPr/>
          <a:lstStyle/>
          <a:p>
            <a:fld id="{0EBF85CB-8E6F-4C76-A97C-98828569AB90}" type="slidenum">
              <a:rPr lang="en-US" smtClean="0"/>
              <a:pPr/>
              <a:t>11</a:t>
            </a:fld>
            <a:endParaRPr lang="en-US"/>
          </a:p>
        </p:txBody>
      </p:sp>
      <p:graphicFrame>
        <p:nvGraphicFramePr>
          <p:cNvPr id="7" name="object 5"/>
          <p:cNvGraphicFramePr>
            <a:graphicFrameLocks noGrp="1"/>
          </p:cNvGraphicFramePr>
          <p:nvPr>
            <p:extLst>
              <p:ext uri="{D42A27DB-BD31-4B8C-83A1-F6EECF244321}">
                <p14:modId xmlns:p14="http://schemas.microsoft.com/office/powerpoint/2010/main" val="2603405083"/>
              </p:ext>
            </p:extLst>
          </p:nvPr>
        </p:nvGraphicFramePr>
        <p:xfrm>
          <a:off x="1828800" y="1445524"/>
          <a:ext cx="5105400" cy="5336276"/>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tblGrid>
              <a:tr h="249735">
                <a:tc>
                  <a:txBody>
                    <a:bodyPr/>
                    <a:lstStyle/>
                    <a:p>
                      <a:pPr algn="l" fontAlgn="ctr"/>
                      <a:r>
                        <a:rPr lang="en-US" sz="1400" b="1" i="0" u="none" strike="noStrike" dirty="0">
                          <a:solidFill>
                            <a:srgbClr val="FFFFFF"/>
                          </a:solidFill>
                          <a:effectLst/>
                          <a:latin typeface="Raleway" panose="020B0503030101060003" pitchFamily="34" charset="0"/>
                        </a:rPr>
                        <a:t>117.7  Fee Increases</a:t>
                      </a:r>
                    </a:p>
                  </a:txBody>
                  <a:tcPr marL="9525" marR="9525" marT="952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1"/>
                  </a:ext>
                </a:extLst>
              </a:tr>
              <a:tr h="360139">
                <a:tc>
                  <a:txBody>
                    <a:bodyPr/>
                    <a:lstStyle/>
                    <a:p>
                      <a:pPr algn="l" fontAlgn="ctr"/>
                      <a:r>
                        <a:rPr lang="en-US" sz="1400" b="1" i="0" u="none" strike="noStrike" dirty="0">
                          <a:solidFill>
                            <a:srgbClr val="FFFFFF"/>
                          </a:solidFill>
                          <a:effectLst/>
                          <a:latin typeface="Raleway" panose="020B0503030101060003" pitchFamily="34" charset="0"/>
                        </a:rPr>
                        <a:t>117.8  State Institutions – Revenues &amp; Income</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2"/>
                  </a:ext>
                </a:extLst>
              </a:tr>
              <a:tr h="303722">
                <a:tc>
                  <a:txBody>
                    <a:bodyPr/>
                    <a:lstStyle/>
                    <a:p>
                      <a:pPr algn="l" fontAlgn="ctr"/>
                      <a:r>
                        <a:rPr lang="en-US" sz="1400" b="1" i="0" u="none" strike="noStrike" dirty="0">
                          <a:solidFill>
                            <a:srgbClr val="FFFFFF"/>
                          </a:solidFill>
                          <a:effectLst/>
                          <a:latin typeface="Raleway" panose="020B0503030101060003" pitchFamily="34" charset="0"/>
                        </a:rPr>
                        <a:t>117.11 Fixed Student Fees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3"/>
                  </a:ext>
                </a:extLst>
              </a:tr>
              <a:tr h="303595">
                <a:tc>
                  <a:txBody>
                    <a:bodyPr/>
                    <a:lstStyle/>
                    <a:p>
                      <a:pPr algn="l" fontAlgn="ctr"/>
                      <a:r>
                        <a:rPr lang="fr-FR" sz="1400" b="1" i="0" u="none" strike="noStrike" dirty="0">
                          <a:solidFill>
                            <a:srgbClr val="FFFFFF"/>
                          </a:solidFill>
                          <a:effectLst/>
                          <a:latin typeface="Raleway" panose="020B0503030101060003" pitchFamily="34" charset="0"/>
                        </a:rPr>
                        <a:t>117.14 FTE</a:t>
                      </a:r>
                      <a:r>
                        <a:rPr lang="fr-FR" sz="1400" b="1" i="0" u="none" strike="noStrike" baseline="0" dirty="0">
                          <a:solidFill>
                            <a:srgbClr val="FFFFFF"/>
                          </a:solidFill>
                          <a:effectLst/>
                          <a:latin typeface="Raleway" panose="020B0503030101060003" pitchFamily="34" charset="0"/>
                        </a:rPr>
                        <a:t> Management</a:t>
                      </a:r>
                      <a:endParaRPr lang="fr-FR" sz="1400" b="1" i="0" u="none" strike="noStrike" dirty="0">
                        <a:solidFill>
                          <a:srgbClr val="FFFFFF"/>
                        </a:solidFill>
                        <a:effectLst/>
                        <a:latin typeface="Raleway" panose="020B0503030101060003" pitchFamily="34"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4"/>
                  </a:ext>
                </a:extLst>
              </a:tr>
              <a:tr h="303722">
                <a:tc>
                  <a:txBody>
                    <a:bodyPr/>
                    <a:lstStyle/>
                    <a:p>
                      <a:pPr algn="l" fontAlgn="ctr"/>
                      <a:r>
                        <a:rPr lang="en-US" sz="1400" b="1" i="0" u="none" strike="noStrike" dirty="0">
                          <a:solidFill>
                            <a:srgbClr val="FFFFFF"/>
                          </a:solidFill>
                          <a:effectLst/>
                          <a:latin typeface="Raleway" panose="020B0503030101060003" pitchFamily="34" charset="0"/>
                        </a:rPr>
                        <a:t>117.15 Allowance for Residences &amp; Compensation Restrictions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5"/>
                  </a:ext>
                </a:extLst>
              </a:tr>
              <a:tr h="303722">
                <a:tc>
                  <a:txBody>
                    <a:bodyPr/>
                    <a:lstStyle/>
                    <a:p>
                      <a:pPr algn="l" fontAlgn="ctr"/>
                      <a:r>
                        <a:rPr lang="en-US" sz="1400" b="1" i="0" u="none" strike="noStrike" dirty="0">
                          <a:solidFill>
                            <a:srgbClr val="FFFFFF"/>
                          </a:solidFill>
                          <a:effectLst/>
                          <a:latin typeface="Raleway" panose="020B0503030101060003" pitchFamily="34" charset="0"/>
                        </a:rPr>
                        <a:t>117.16 Universities &amp; Colleges – Allowance for Presidents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6"/>
                  </a:ext>
                </a:extLst>
              </a:tr>
              <a:tr h="303722">
                <a:tc>
                  <a:txBody>
                    <a:bodyPr/>
                    <a:lstStyle/>
                    <a:p>
                      <a:pPr algn="l" fontAlgn="ctr"/>
                      <a:r>
                        <a:rPr lang="en-US" sz="1400" b="1" i="0" u="none" strike="noStrike" dirty="0">
                          <a:solidFill>
                            <a:srgbClr val="FFFFFF"/>
                          </a:solidFill>
                          <a:effectLst/>
                          <a:latin typeface="Raleway" panose="020B0503030101060003" pitchFamily="34" charset="0"/>
                        </a:rPr>
                        <a:t>117.20 Travel – Subsistence Expenses &amp; Mileage</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7"/>
                  </a:ext>
                </a:extLst>
              </a:tr>
              <a:tr h="303723">
                <a:tc>
                  <a:txBody>
                    <a:bodyPr/>
                    <a:lstStyle/>
                    <a:p>
                      <a:pPr algn="l" fontAlgn="ctr"/>
                      <a:r>
                        <a:rPr lang="en-US" sz="1400" b="1" i="0" u="none" strike="noStrike" dirty="0">
                          <a:solidFill>
                            <a:srgbClr val="FFFFFF"/>
                          </a:solidFill>
                          <a:effectLst/>
                          <a:latin typeface="Raleway" panose="020B0503030101060003" pitchFamily="34" charset="0"/>
                        </a:rPr>
                        <a:t>117.29 Base Budget Analysis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8"/>
                  </a:ext>
                </a:extLst>
              </a:tr>
              <a:tr h="303722">
                <a:tc>
                  <a:txBody>
                    <a:bodyPr/>
                    <a:lstStyle/>
                    <a:p>
                      <a:pPr algn="l" fontAlgn="ctr"/>
                      <a:r>
                        <a:rPr lang="en-US" sz="1400" b="1" i="0" u="none" strike="noStrike" dirty="0">
                          <a:solidFill>
                            <a:srgbClr val="FFFFFF"/>
                          </a:solidFill>
                          <a:effectLst/>
                          <a:latin typeface="Raleway" panose="020B0503030101060003" pitchFamily="34" charset="0"/>
                        </a:rPr>
                        <a:t>117.44 Parking Fees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09"/>
                  </a:ext>
                </a:extLst>
              </a:tr>
              <a:tr h="303595">
                <a:tc>
                  <a:txBody>
                    <a:bodyPr/>
                    <a:lstStyle/>
                    <a:p>
                      <a:pPr algn="l" fontAlgn="ctr"/>
                      <a:r>
                        <a:rPr lang="en-US" sz="1400" b="1" i="0" u="none" strike="noStrike" dirty="0">
                          <a:solidFill>
                            <a:srgbClr val="FFFFFF"/>
                          </a:solidFill>
                          <a:effectLst/>
                          <a:latin typeface="Raleway" panose="020B0503030101060003" pitchFamily="34" charset="0"/>
                        </a:rPr>
                        <a:t>117.46 Insurance Claims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0"/>
                  </a:ext>
                </a:extLst>
              </a:tr>
              <a:tr h="303722">
                <a:tc>
                  <a:txBody>
                    <a:bodyPr/>
                    <a:lstStyle/>
                    <a:p>
                      <a:pPr algn="l" fontAlgn="ctr"/>
                      <a:r>
                        <a:rPr lang="en-US" sz="1400" b="1" i="0" u="none" strike="noStrike" dirty="0">
                          <a:solidFill>
                            <a:srgbClr val="FFFFFF"/>
                          </a:solidFill>
                          <a:effectLst/>
                          <a:latin typeface="Raleway" panose="020B0503030101060003" pitchFamily="34" charset="0"/>
                        </a:rPr>
                        <a:t>117.58 Purchase Card Incentive Rebates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1"/>
                  </a:ext>
                </a:extLst>
              </a:tr>
              <a:tr h="303723">
                <a:tc>
                  <a:txBody>
                    <a:bodyPr/>
                    <a:lstStyle/>
                    <a:p>
                      <a:pPr algn="l" fontAlgn="ctr"/>
                      <a:r>
                        <a:rPr lang="en-US" sz="1400" b="1" i="0" u="none" strike="noStrike" dirty="0">
                          <a:solidFill>
                            <a:srgbClr val="FFFFFF"/>
                          </a:solidFill>
                          <a:effectLst/>
                          <a:latin typeface="Raleway" panose="020B0503030101060003" pitchFamily="34" charset="0"/>
                        </a:rPr>
                        <a:t>117.70 Reduction in Force/Agency Head Furlough</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2"/>
                  </a:ext>
                </a:extLst>
              </a:tr>
              <a:tr h="303722">
                <a:tc>
                  <a:txBody>
                    <a:bodyPr/>
                    <a:lstStyle/>
                    <a:p>
                      <a:pPr algn="l" fontAlgn="ctr"/>
                      <a:r>
                        <a:rPr lang="en-US" sz="1400" b="1" i="0" u="none" strike="noStrike" dirty="0">
                          <a:solidFill>
                            <a:srgbClr val="FFFFFF"/>
                          </a:solidFill>
                          <a:effectLst/>
                          <a:latin typeface="Raleway" panose="020B0503030101060003" pitchFamily="34" charset="0"/>
                        </a:rPr>
                        <a:t>117.71 Printed Report Requirements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3"/>
                  </a:ext>
                </a:extLst>
              </a:tr>
              <a:tr h="380699">
                <a:tc>
                  <a:txBody>
                    <a:bodyPr/>
                    <a:lstStyle/>
                    <a:p>
                      <a:pPr algn="l" fontAlgn="ctr"/>
                      <a:r>
                        <a:rPr lang="en-US" sz="1400" b="1" i="0" u="none" strike="noStrike" dirty="0">
                          <a:solidFill>
                            <a:srgbClr val="FFFFFF"/>
                          </a:solidFill>
                          <a:effectLst/>
                          <a:latin typeface="Raleway" panose="020B0503030101060003" pitchFamily="34" charset="0"/>
                        </a:rPr>
                        <a:t>117.82 Bank Account Transparency &amp; Accountability</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4"/>
                  </a:ext>
                </a:extLst>
              </a:tr>
              <a:tr h="303710">
                <a:tc>
                  <a:txBody>
                    <a:bodyPr/>
                    <a:lstStyle/>
                    <a:p>
                      <a:pPr algn="l" fontAlgn="ctr"/>
                      <a:r>
                        <a:rPr lang="en-US" sz="1400" b="1" i="0" u="none" strike="noStrike" dirty="0">
                          <a:solidFill>
                            <a:srgbClr val="FFFFFF"/>
                          </a:solidFill>
                          <a:effectLst/>
                          <a:latin typeface="Raleway" panose="020B0503030101060003" pitchFamily="34" charset="0"/>
                        </a:rPr>
                        <a:t>117.110 Information Technology &amp; Information Security Plans</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5"/>
                  </a:ext>
                </a:extLst>
              </a:tr>
              <a:tr h="374242">
                <a:tc>
                  <a:txBody>
                    <a:bodyPr/>
                    <a:lstStyle/>
                    <a:p>
                      <a:pPr algn="l" fontAlgn="ctr"/>
                      <a:r>
                        <a:rPr lang="en-US" sz="1400" b="1" i="0" u="none" strike="noStrike" dirty="0">
                          <a:solidFill>
                            <a:srgbClr val="FFFFFF"/>
                          </a:solidFill>
                          <a:effectLst/>
                          <a:latin typeface="Raleway" panose="020B0503030101060003" pitchFamily="34" charset="0"/>
                        </a:rPr>
                        <a:t>117.117 Statewide Strategic Information Technology Plan Implementation</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9232E"/>
                    </a:solidFill>
                  </a:tcPr>
                </a:tc>
                <a:extLst>
                  <a:ext uri="{0D108BD9-81ED-4DB2-BD59-A6C34878D82A}">
                    <a16:rowId xmlns:a16="http://schemas.microsoft.com/office/drawing/2014/main" val="10016"/>
                  </a:ext>
                </a:extLst>
              </a:tr>
            </a:tbl>
          </a:graphicData>
        </a:graphic>
      </p:graphicFrame>
      <p:sp>
        <p:nvSpPr>
          <p:cNvPr id="8" name="object 3"/>
          <p:cNvSpPr txBox="1"/>
          <p:nvPr/>
        </p:nvSpPr>
        <p:spPr>
          <a:xfrm>
            <a:off x="7010400" y="5257800"/>
            <a:ext cx="2044700" cy="923330"/>
          </a:xfrm>
          <a:prstGeom prst="rect">
            <a:avLst/>
          </a:prstGeom>
        </p:spPr>
        <p:txBody>
          <a:bodyPr vert="horz" wrap="square" lIns="0" tIns="0" rIns="0" bIns="0" rtlCol="0">
            <a:spAutoFit/>
          </a:bodyPr>
          <a:lstStyle/>
          <a:p>
            <a:pPr marL="12700" marR="5080" lvl="0">
              <a:defRPr/>
            </a:pPr>
            <a:r>
              <a:rPr lang="en-US" sz="2000" spc="-10" dirty="0">
                <a:solidFill>
                  <a:prstClr val="black"/>
                </a:solidFill>
                <a:latin typeface="Raleway" panose="020B0503030101060003" pitchFamily="34" charset="0"/>
                <a:cs typeface="Calibri"/>
              </a:rPr>
              <a:t>Winthrop </a:t>
            </a:r>
            <a:r>
              <a:rPr lang="en-US" sz="2000" spc="-5" dirty="0">
                <a:solidFill>
                  <a:prstClr val="black"/>
                </a:solidFill>
                <a:latin typeface="Raleway" panose="020B0503030101060003" pitchFamily="34" charset="0"/>
                <a:cs typeface="Calibri"/>
              </a:rPr>
              <a:t>has</a:t>
            </a:r>
            <a:r>
              <a:rPr lang="en-US" sz="2000" spc="-75" dirty="0">
                <a:solidFill>
                  <a:prstClr val="black"/>
                </a:solidFill>
                <a:latin typeface="Raleway" panose="020B0503030101060003" pitchFamily="34" charset="0"/>
                <a:cs typeface="Calibri"/>
              </a:rPr>
              <a:t> </a:t>
            </a:r>
            <a:r>
              <a:rPr lang="en-US" sz="2000" spc="-10" dirty="0">
                <a:solidFill>
                  <a:prstClr val="black"/>
                </a:solidFill>
                <a:latin typeface="Raleway" panose="020B0503030101060003" pitchFamily="34" charset="0"/>
                <a:cs typeface="Calibri"/>
              </a:rPr>
              <a:t>submitted  </a:t>
            </a:r>
            <a:r>
              <a:rPr lang="en-US" sz="2000" spc="-5" dirty="0">
                <a:solidFill>
                  <a:prstClr val="black"/>
                </a:solidFill>
                <a:latin typeface="Raleway" panose="020B0503030101060003" pitchFamily="34" charset="0"/>
                <a:cs typeface="Calibri"/>
              </a:rPr>
              <a:t>no </a:t>
            </a:r>
            <a:r>
              <a:rPr lang="en-US" sz="2000" spc="-10" dirty="0">
                <a:solidFill>
                  <a:prstClr val="black"/>
                </a:solidFill>
                <a:latin typeface="Raleway" panose="020B0503030101060003" pitchFamily="34" charset="0"/>
                <a:cs typeface="Calibri"/>
              </a:rPr>
              <a:t>proviso</a:t>
            </a:r>
            <a:r>
              <a:rPr lang="en-US" sz="2000" spc="-75" dirty="0">
                <a:solidFill>
                  <a:prstClr val="black"/>
                </a:solidFill>
                <a:latin typeface="Raleway" panose="020B0503030101060003" pitchFamily="34" charset="0"/>
                <a:cs typeface="Calibri"/>
              </a:rPr>
              <a:t> </a:t>
            </a:r>
            <a:r>
              <a:rPr lang="en-US" sz="2000" spc="-10" dirty="0">
                <a:solidFill>
                  <a:prstClr val="black"/>
                </a:solidFill>
                <a:latin typeface="Raleway" panose="020B0503030101060003" pitchFamily="34" charset="0"/>
                <a:cs typeface="Calibri"/>
              </a:rPr>
              <a:t>requests.</a:t>
            </a:r>
            <a:endParaRPr lang="en-US" sz="2000" dirty="0">
              <a:solidFill>
                <a:prstClr val="black"/>
              </a:solidFill>
              <a:latin typeface="Raleway" panose="020B0503030101060003" pitchFamily="34" charset="0"/>
              <a:cs typeface="Calibri"/>
            </a:endParaRPr>
          </a:p>
        </p:txBody>
      </p:sp>
      <p:sp>
        <p:nvSpPr>
          <p:cNvPr id="9" name="object 3"/>
          <p:cNvSpPr txBox="1"/>
          <p:nvPr/>
        </p:nvSpPr>
        <p:spPr>
          <a:xfrm>
            <a:off x="1896503" y="1137747"/>
            <a:ext cx="6600952" cy="307777"/>
          </a:xfrm>
          <a:prstGeom prst="rect">
            <a:avLst/>
          </a:prstGeom>
        </p:spPr>
        <p:txBody>
          <a:bodyPr vert="horz" wrap="square" lIns="0" tIns="0" rIns="0" bIns="0" rtlCol="0">
            <a:spAutoFit/>
          </a:bodyPr>
          <a:lstStyle/>
          <a:p>
            <a:pPr marL="12700" marR="5080" lvl="0">
              <a:defRPr/>
            </a:pPr>
            <a:r>
              <a:rPr lang="en-US" sz="2000" i="1" spc="-10" dirty="0">
                <a:solidFill>
                  <a:prstClr val="black"/>
                </a:solidFill>
                <a:latin typeface="Raleway" panose="020B0503030101060003" pitchFamily="34" charset="0"/>
                <a:cs typeface="Calibri"/>
              </a:rPr>
              <a:t>Winthrop requests to keep:</a:t>
            </a:r>
            <a:endParaRPr lang="en-US" sz="2000" i="1" dirty="0">
              <a:solidFill>
                <a:prstClr val="black"/>
              </a:solidFill>
              <a:latin typeface="Raleway" panose="020B0503030101060003" pitchFamily="34" charset="0"/>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9144000" cy="825089"/>
          </a:xfrm>
        </p:spPr>
        <p:txBody>
          <a:bodyPr>
            <a:noAutofit/>
          </a:bodyPr>
          <a:lstStyle/>
          <a:p>
            <a:pPr algn="ctr">
              <a:spcBef>
                <a:spcPts val="0"/>
              </a:spcBef>
            </a:pPr>
            <a:r>
              <a:rPr lang="en-US" sz="3600" b="1" dirty="0" smtClean="0">
                <a:latin typeface="+mn-lt"/>
              </a:rPr>
              <a:t>Appendix</a:t>
            </a:r>
            <a:endParaRPr lang="en-US" sz="3600" dirty="0">
              <a:latin typeface="+mn-lt"/>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12356-27C3-4014-A9FD-6ED5FD7D98D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73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46931"/>
            <a:ext cx="9144000" cy="553998"/>
          </a:xfrm>
          <a:prstGeom prst="rect">
            <a:avLst/>
          </a:prstGeom>
        </p:spPr>
        <p:txBody>
          <a:bodyPr vert="horz" wrap="square" lIns="0" tIns="0" rIns="0" bIns="0" rtlCol="0">
            <a:spAutoFit/>
          </a:bodyPr>
          <a:lstStyle/>
          <a:p>
            <a:pPr marL="1220470" algn="ctr">
              <a:lnSpc>
                <a:spcPct val="100000"/>
              </a:lnSpc>
            </a:pPr>
            <a:r>
              <a:rPr lang="en-US" sz="3600" dirty="0"/>
              <a:t>Student Enrollment</a:t>
            </a:r>
            <a:r>
              <a:rPr lang="en-US" sz="3600" b="1" dirty="0" smtClean="0"/>
              <a:t>– </a:t>
            </a:r>
            <a:r>
              <a:rPr lang="en-US" sz="3600" b="1" dirty="0"/>
              <a:t>Fall </a:t>
            </a:r>
            <a:r>
              <a:rPr lang="en-US" sz="3600" b="1" dirty="0" smtClean="0"/>
              <a:t>2021</a:t>
            </a:r>
            <a:endParaRPr sz="3600" spc="-5" dirty="0"/>
          </a:p>
        </p:txBody>
      </p:sp>
      <p:sp>
        <p:nvSpPr>
          <p:cNvPr id="4" name="Slide Number Placeholder 3"/>
          <p:cNvSpPr>
            <a:spLocks noGrp="1"/>
          </p:cNvSpPr>
          <p:nvPr>
            <p:ph type="sldNum" sz="quarter" idx="12"/>
          </p:nvPr>
        </p:nvSpPr>
        <p:spPr/>
        <p:txBody>
          <a:bodyPr/>
          <a:lstStyle/>
          <a:p>
            <a:fld id="{CB912356-27C3-4014-A9FD-6ED5FD7D98D8}" type="slidenum">
              <a:rPr lang="en-US" smtClean="0"/>
              <a:t>13</a:t>
            </a:fld>
            <a:endParaRPr lang="en-US"/>
          </a:p>
        </p:txBody>
      </p:sp>
      <p:sp>
        <p:nvSpPr>
          <p:cNvPr id="7" name="Rectangle 6"/>
          <p:cNvSpPr/>
          <p:nvPr/>
        </p:nvSpPr>
        <p:spPr>
          <a:xfrm>
            <a:off x="1524000" y="1676400"/>
            <a:ext cx="7924800" cy="3801041"/>
          </a:xfrm>
          <a:prstGeom prst="rect">
            <a:avLst/>
          </a:prstGeom>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2000" dirty="0">
                <a:solidFill>
                  <a:prstClr val="black"/>
                </a:solidFill>
                <a:latin typeface="Calibri"/>
              </a:rPr>
              <a:t> </a:t>
            </a:r>
            <a:r>
              <a:rPr lang="en-US" sz="2000" dirty="0" smtClean="0">
                <a:solidFill>
                  <a:prstClr val="black"/>
                </a:solidFill>
                <a:latin typeface="Calibri"/>
              </a:rPr>
              <a:t>      </a:t>
            </a:r>
            <a:r>
              <a:rPr kumimoji="0" lang="en-US" sz="2000" b="0" i="0" u="none" strike="noStrike" kern="1200" cap="none" spc="0" normalizeH="0" baseline="0" noProof="0" dirty="0" smtClean="0">
                <a:ln>
                  <a:noFill/>
                </a:ln>
                <a:solidFill>
                  <a:prstClr val="black"/>
                </a:solidFill>
                <a:effectLst/>
                <a:uLnTx/>
                <a:uFillTx/>
                <a:latin typeface="Calibri"/>
              </a:rPr>
              <a:t>Total Enrollment </a:t>
            </a:r>
            <a:r>
              <a:rPr lang="en-US" sz="2000" dirty="0" smtClean="0">
                <a:solidFill>
                  <a:prstClr val="black"/>
                </a:solidFill>
                <a:latin typeface="Calibri"/>
              </a:rPr>
              <a:t>5,166</a:t>
            </a:r>
            <a:r>
              <a:rPr kumimoji="0" lang="en-US" sz="2000" b="0" i="0" u="none" strike="noStrike" kern="1200" cap="none" spc="0" normalizeH="0" baseline="0" noProof="0" dirty="0" smtClean="0">
                <a:ln>
                  <a:noFill/>
                </a:ln>
                <a:solidFill>
                  <a:prstClr val="black"/>
                </a:solidFill>
                <a:effectLst/>
                <a:uLnTx/>
                <a:uFillTx/>
                <a:latin typeface="Calibri"/>
              </a:rPr>
              <a:t>*</a:t>
            </a:r>
            <a:r>
              <a:rPr kumimoji="0" lang="en-US" sz="2000" b="0" i="0" u="none" strike="noStrike" kern="1200" cap="none" spc="0" normalizeH="0" noProof="0" dirty="0" smtClean="0">
                <a:ln>
                  <a:noFill/>
                </a:ln>
                <a:solidFill>
                  <a:prstClr val="black"/>
                </a:solidFill>
                <a:effectLst/>
                <a:uLnTx/>
                <a:uFillTx/>
                <a:latin typeface="Calibri"/>
              </a:rPr>
              <a:t> (a </a:t>
            </a:r>
            <a:r>
              <a:rPr lang="en-US" sz="2000" dirty="0" smtClean="0">
                <a:solidFill>
                  <a:prstClr val="black"/>
                </a:solidFill>
                <a:latin typeface="Calibri"/>
              </a:rPr>
              <a:t>de</a:t>
            </a:r>
            <a:r>
              <a:rPr kumimoji="0" lang="en-US" sz="2000" b="0" i="0" u="none" strike="noStrike" kern="1200" cap="none" spc="0" normalizeH="0" noProof="0" dirty="0" smtClean="0">
                <a:ln>
                  <a:noFill/>
                </a:ln>
                <a:solidFill>
                  <a:prstClr val="black"/>
                </a:solidFill>
                <a:effectLst/>
                <a:uLnTx/>
                <a:uFillTx/>
                <a:latin typeface="Calibri"/>
              </a:rPr>
              <a:t>crease from 5,576 in Fall 2020)</a:t>
            </a:r>
            <a:endParaRPr kumimoji="0" lang="en-US" sz="2000" b="0" i="0" u="none" strike="noStrike" kern="1200" cap="none" spc="0" normalizeH="0" baseline="0" noProof="0" dirty="0" smtClean="0">
              <a:ln>
                <a:noFill/>
              </a:ln>
              <a:solidFill>
                <a:prstClr val="black"/>
              </a:solidFill>
              <a:effectLst/>
              <a:uLnTx/>
              <a:uFillTx/>
              <a:latin typeface="Calibri"/>
            </a:endParaRPr>
          </a:p>
          <a:p>
            <a:pPr lvl="1">
              <a:spcAft>
                <a:spcPts val="600"/>
              </a:spcAf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342900" indent="-342900">
              <a:spcAft>
                <a:spcPts val="600"/>
              </a:spcAft>
              <a:buFont typeface="Arial" panose="020B0604020202020204" pitchFamily="34" charset="0"/>
              <a:buChar char="•"/>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600"/>
              </a:spcAft>
              <a:buClrTx/>
              <a:buSzTx/>
              <a:tabLst/>
              <a:defRPr/>
            </a:pPr>
            <a:endParaRPr lang="en-US" sz="2400" dirty="0">
              <a:solidFill>
                <a:prstClr val="black"/>
              </a:solidFill>
              <a:latin typeface="Calibri"/>
            </a:endParaRPr>
          </a:p>
          <a:p>
            <a:pPr marL="342900" marR="0" lvl="0" indent="-342900" algn="l" defTabSz="914400" rtl="0" eaLnBrk="1" fontAlgn="auto" latinLnBrk="0" hangingPunct="1">
              <a:lnSpc>
                <a:spcPct val="100000"/>
              </a:lnSpc>
              <a:spcAft>
                <a:spcPts val="600"/>
              </a:spcAft>
              <a:buClrTx/>
              <a:buSzTx/>
              <a:buFont typeface="Arial" panose="020B0604020202020204" pitchFamily="34" charset="0"/>
              <a:buChar char="•"/>
              <a:tabLst/>
              <a:defRPr/>
            </a:pPr>
            <a:endParaRPr lang="en-US" sz="2000" dirty="0" smtClean="0">
              <a:solidFill>
                <a:prstClr val="black"/>
              </a:solidFill>
              <a:latin typeface="Calibri"/>
            </a:endParaRPr>
          </a:p>
          <a:p>
            <a:pPr marL="800100" lvl="1" indent="-342900">
              <a:spcBef>
                <a:spcPts val="600"/>
              </a:spcBef>
              <a:spcAft>
                <a:spcPts val="600"/>
              </a:spcAft>
              <a:buFont typeface="Arial" panose="020B0604020202020204" pitchFamily="34" charset="0"/>
              <a:buChar char="•"/>
              <a:defRPr/>
            </a:pPr>
            <a:r>
              <a:rPr lang="en-US" sz="2000" dirty="0" smtClean="0">
                <a:solidFill>
                  <a:srgbClr val="000000"/>
                </a:solidFill>
                <a:latin typeface="Calibri"/>
              </a:rPr>
              <a:t>Fall First-Time Full Time Undergraduate Cohort of 819</a:t>
            </a:r>
          </a:p>
          <a:p>
            <a:pPr marL="800100" lvl="1" indent="-342900">
              <a:spcAft>
                <a:spcPts val="600"/>
              </a:spcAft>
              <a:buFont typeface="Arial" panose="020B0604020202020204" pitchFamily="34" charset="0"/>
              <a:buChar char="•"/>
              <a:defRPr/>
            </a:pPr>
            <a:r>
              <a:rPr lang="en-US" sz="2000" dirty="0" smtClean="0">
                <a:solidFill>
                  <a:srgbClr val="000000"/>
                </a:solidFill>
              </a:rPr>
              <a:t>Undergraduate Retention </a:t>
            </a:r>
            <a:r>
              <a:rPr lang="en-US" sz="2000" dirty="0">
                <a:solidFill>
                  <a:srgbClr val="000000"/>
                </a:solidFill>
              </a:rPr>
              <a:t>Rate of </a:t>
            </a:r>
            <a:r>
              <a:rPr lang="en-US" sz="2000" dirty="0" smtClean="0">
                <a:solidFill>
                  <a:srgbClr val="000000"/>
                </a:solidFill>
              </a:rPr>
              <a:t>67.9% (2020 cohort)  </a:t>
            </a:r>
            <a:endParaRPr lang="en-US" sz="2000" dirty="0" smtClean="0">
              <a:solidFill>
                <a:srgbClr val="000000"/>
              </a:solidFill>
              <a:latin typeface="Calibri"/>
            </a:endParaRPr>
          </a:p>
          <a:p>
            <a:pPr marL="800100" lvl="1" indent="-342900">
              <a:spcAft>
                <a:spcPts val="600"/>
              </a:spcAft>
              <a:buFont typeface="Arial" panose="020B0604020202020204" pitchFamily="34" charset="0"/>
              <a:buChar char="•"/>
              <a:defRPr/>
            </a:pPr>
            <a:r>
              <a:rPr lang="en-US" sz="2000" dirty="0" smtClean="0">
                <a:solidFill>
                  <a:srgbClr val="000000"/>
                </a:solidFill>
                <a:latin typeface="Calibri"/>
              </a:rPr>
              <a:t>Undergraduate 6-year </a:t>
            </a:r>
            <a:r>
              <a:rPr lang="en-US" sz="2000" dirty="0">
                <a:solidFill>
                  <a:srgbClr val="000000"/>
                </a:solidFill>
                <a:latin typeface="Calibri"/>
              </a:rPr>
              <a:t>Graduation Rate of </a:t>
            </a:r>
            <a:r>
              <a:rPr lang="en-US" sz="2000" dirty="0" smtClean="0">
                <a:solidFill>
                  <a:srgbClr val="000000"/>
                </a:solidFill>
                <a:latin typeface="Calibri"/>
              </a:rPr>
              <a:t>60.7% (2014 cohort)</a:t>
            </a:r>
          </a:p>
          <a:p>
            <a:pPr marL="800100" lvl="1" indent="-342900">
              <a:spcAft>
                <a:spcPts val="600"/>
              </a:spcAft>
              <a:buFont typeface="Arial" panose="020B0604020202020204" pitchFamily="34" charset="0"/>
              <a:buChar char="•"/>
              <a:defRPr/>
            </a:pPr>
            <a:r>
              <a:rPr lang="en-US" sz="2000" dirty="0" smtClean="0">
                <a:solidFill>
                  <a:srgbClr val="000000"/>
                </a:solidFill>
                <a:latin typeface="Calibri"/>
              </a:rPr>
              <a:t>Student Placement Rate of 91%</a:t>
            </a:r>
            <a:endParaRPr lang="en-US" sz="2000" dirty="0">
              <a:solidFill>
                <a:srgbClr val="000000"/>
              </a:solidFill>
              <a:latin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3243696725"/>
              </p:ext>
            </p:extLst>
          </p:nvPr>
        </p:nvGraphicFramePr>
        <p:xfrm>
          <a:off x="2819400" y="2286000"/>
          <a:ext cx="4572000" cy="1264920"/>
        </p:xfrm>
        <a:graphic>
          <a:graphicData uri="http://schemas.openxmlformats.org/drawingml/2006/table">
            <a:tbl>
              <a:tblPr/>
              <a:tblGrid>
                <a:gridCol w="1524000">
                  <a:extLst>
                    <a:ext uri="{9D8B030D-6E8A-4147-A177-3AD203B41FA5}">
                      <a16:colId xmlns:a16="http://schemas.microsoft.com/office/drawing/2014/main" val="1472916374"/>
                    </a:ext>
                  </a:extLst>
                </a:gridCol>
                <a:gridCol w="1524000">
                  <a:extLst>
                    <a:ext uri="{9D8B030D-6E8A-4147-A177-3AD203B41FA5}">
                      <a16:colId xmlns:a16="http://schemas.microsoft.com/office/drawing/2014/main" val="4274968082"/>
                    </a:ext>
                  </a:extLst>
                </a:gridCol>
                <a:gridCol w="1524000">
                  <a:extLst>
                    <a:ext uri="{9D8B030D-6E8A-4147-A177-3AD203B41FA5}">
                      <a16:colId xmlns:a16="http://schemas.microsoft.com/office/drawing/2014/main" val="140038125"/>
                    </a:ext>
                  </a:extLst>
                </a:gridCol>
              </a:tblGrid>
              <a:tr h="316230">
                <a:tc>
                  <a:txBody>
                    <a:bodyPr/>
                    <a:lstStyle/>
                    <a:p>
                      <a:pPr algn="ctr" fontAlgn="auto"/>
                      <a:r>
                        <a:rPr lang="en-US" sz="1350" b="1" i="0" dirty="0">
                          <a:solidFill>
                            <a:srgbClr val="FFFFFF"/>
                          </a:solidFill>
                          <a:effectLst/>
                          <a:latin typeface="Calibri" panose="020F0502020204030204" pitchFamily="34" charset="0"/>
                        </a:rPr>
                        <a:t>​</a:t>
                      </a: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solidFill>
                      <a:srgbClr val="660000"/>
                    </a:solidFill>
                  </a:tcPr>
                </a:tc>
                <a:tc>
                  <a:txBody>
                    <a:bodyPr/>
                    <a:lstStyle/>
                    <a:p>
                      <a:pPr algn="ctr" fontAlgn="base"/>
                      <a:r>
                        <a:rPr lang="en-US" sz="1350" b="1" i="0" dirty="0" err="1">
                          <a:solidFill>
                            <a:srgbClr val="FFFFFF"/>
                          </a:solidFill>
                          <a:effectLst/>
                          <a:latin typeface="Calibri" panose="020F0502020204030204" pitchFamily="34" charset="0"/>
                        </a:rPr>
                        <a:t>HeadCount</a:t>
                      </a:r>
                      <a:r>
                        <a:rPr lang="en-US" sz="1350" b="1" i="0" dirty="0">
                          <a:solidFill>
                            <a:srgbClr val="FFFFFF"/>
                          </a:solidFill>
                          <a:effectLst/>
                          <a:latin typeface="Calibri" panose="020F0502020204030204" pitchFamily="34" charset="0"/>
                        </a:rPr>
                        <a:t>​</a:t>
                      </a:r>
                      <a:endParaRPr lang="en-US" b="1" i="0" dirty="0">
                        <a:solidFill>
                          <a:srgbClr val="FFFFFF"/>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solidFill>
                      <a:srgbClr val="660000"/>
                    </a:solidFill>
                  </a:tcPr>
                </a:tc>
                <a:tc>
                  <a:txBody>
                    <a:bodyPr/>
                    <a:lstStyle/>
                    <a:p>
                      <a:pPr algn="ctr" fontAlgn="base"/>
                      <a:r>
                        <a:rPr lang="en-US" sz="1350" b="1" i="0" dirty="0">
                          <a:solidFill>
                            <a:srgbClr val="FFFFFF"/>
                          </a:solidFill>
                          <a:effectLst/>
                          <a:latin typeface="Calibri" panose="020F0502020204030204" pitchFamily="34" charset="0"/>
                        </a:rPr>
                        <a:t>In-State %​</a:t>
                      </a:r>
                      <a:endParaRPr lang="en-US" b="1" i="0" dirty="0">
                        <a:solidFill>
                          <a:srgbClr val="FFFFFF"/>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solidFill>
                      <a:srgbClr val="660000"/>
                    </a:solidFill>
                  </a:tcPr>
                </a:tc>
                <a:extLst>
                  <a:ext uri="{0D108BD9-81ED-4DB2-BD59-A6C34878D82A}">
                    <a16:rowId xmlns:a16="http://schemas.microsoft.com/office/drawing/2014/main" val="1483407162"/>
                  </a:ext>
                </a:extLst>
              </a:tr>
              <a:tr h="316230">
                <a:tc>
                  <a:txBody>
                    <a:bodyPr/>
                    <a:lstStyle/>
                    <a:p>
                      <a:pPr algn="l" fontAlgn="base"/>
                      <a:r>
                        <a:rPr lang="en-US" sz="1350" b="0" i="0">
                          <a:solidFill>
                            <a:srgbClr val="000000"/>
                          </a:solidFill>
                          <a:effectLst/>
                          <a:latin typeface="Calibri" panose="020F0502020204030204" pitchFamily="34" charset="0"/>
                        </a:rPr>
                        <a:t>Undergraduate​</a:t>
                      </a:r>
                      <a:endParaRPr lang="en-US" b="0" i="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tc>
                  <a:txBody>
                    <a:bodyPr/>
                    <a:lstStyle/>
                    <a:p>
                      <a:pPr algn="ctr" fontAlgn="base"/>
                      <a:r>
                        <a:rPr lang="en-US" sz="1350" b="0" i="0" dirty="0" smtClean="0">
                          <a:solidFill>
                            <a:srgbClr val="000000"/>
                          </a:solidFill>
                          <a:effectLst/>
                          <a:latin typeface="Calibri" panose="020F0502020204030204" pitchFamily="34" charset="0"/>
                        </a:rPr>
                        <a:t>3,973​</a:t>
                      </a:r>
                      <a:endParaRPr lang="en-US" b="0" i="0" dirty="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tc>
                  <a:txBody>
                    <a:bodyPr/>
                    <a:lstStyle/>
                    <a:p>
                      <a:pPr algn="ctr" fontAlgn="base"/>
                      <a:r>
                        <a:rPr lang="en-US" sz="1350" b="0" i="0" dirty="0" smtClean="0">
                          <a:solidFill>
                            <a:srgbClr val="000000"/>
                          </a:solidFill>
                          <a:effectLst/>
                          <a:latin typeface="Calibri" panose="020F0502020204030204" pitchFamily="34" charset="0"/>
                        </a:rPr>
                        <a:t>89.5%</a:t>
                      </a:r>
                      <a:r>
                        <a:rPr lang="en-US" sz="1350" b="0" i="0" dirty="0">
                          <a:solidFill>
                            <a:srgbClr val="000000"/>
                          </a:solidFill>
                          <a:effectLst/>
                          <a:latin typeface="Calibri" panose="020F0502020204030204" pitchFamily="34" charset="0"/>
                        </a:rPr>
                        <a:t>​</a:t>
                      </a:r>
                      <a:endParaRPr lang="en-US" b="0" i="0" dirty="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010785"/>
                  </a:ext>
                </a:extLst>
              </a:tr>
              <a:tr h="316230">
                <a:tc>
                  <a:txBody>
                    <a:bodyPr/>
                    <a:lstStyle/>
                    <a:p>
                      <a:pPr algn="l" fontAlgn="base"/>
                      <a:r>
                        <a:rPr lang="en-US" sz="1350" b="0" i="0">
                          <a:solidFill>
                            <a:srgbClr val="000000"/>
                          </a:solidFill>
                          <a:effectLst/>
                          <a:latin typeface="Calibri" panose="020F0502020204030204" pitchFamily="34" charset="0"/>
                        </a:rPr>
                        <a:t>Graduate​</a:t>
                      </a:r>
                      <a:endParaRPr lang="en-US" b="0" i="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tc>
                  <a:txBody>
                    <a:bodyPr/>
                    <a:lstStyle/>
                    <a:p>
                      <a:pPr algn="ctr" fontAlgn="base"/>
                      <a:r>
                        <a:rPr lang="en-US" sz="1350" b="0" i="0" dirty="0" smtClean="0">
                          <a:solidFill>
                            <a:srgbClr val="000000"/>
                          </a:solidFill>
                          <a:effectLst/>
                          <a:latin typeface="Calibri" panose="020F0502020204030204" pitchFamily="34" charset="0"/>
                        </a:rPr>
                        <a:t>1,193</a:t>
                      </a:r>
                      <a:endParaRPr lang="en-US" b="0" i="0" dirty="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tc>
                  <a:txBody>
                    <a:bodyPr/>
                    <a:lstStyle/>
                    <a:p>
                      <a:pPr algn="ctr" fontAlgn="base"/>
                      <a:r>
                        <a:rPr lang="en-US" sz="1350" b="0" i="0" dirty="0" smtClean="0">
                          <a:solidFill>
                            <a:srgbClr val="000000"/>
                          </a:solidFill>
                          <a:effectLst/>
                          <a:latin typeface="Calibri" panose="020F0502020204030204" pitchFamily="34" charset="0"/>
                        </a:rPr>
                        <a:t>68.8%</a:t>
                      </a:r>
                      <a:r>
                        <a:rPr lang="en-US" sz="1350" b="0" i="0" dirty="0">
                          <a:solidFill>
                            <a:srgbClr val="000000"/>
                          </a:solidFill>
                          <a:effectLst/>
                          <a:latin typeface="Calibri" panose="020F0502020204030204" pitchFamily="34" charset="0"/>
                        </a:rPr>
                        <a:t>​</a:t>
                      </a:r>
                      <a:endParaRPr lang="en-US" b="0" i="0" dirty="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061936"/>
                  </a:ext>
                </a:extLst>
              </a:tr>
              <a:tr h="316230">
                <a:tc>
                  <a:txBody>
                    <a:bodyPr/>
                    <a:lstStyle/>
                    <a:p>
                      <a:pPr algn="l" fontAlgn="base"/>
                      <a:r>
                        <a:rPr lang="en-US" sz="1350" b="1" i="0">
                          <a:solidFill>
                            <a:srgbClr val="000000"/>
                          </a:solidFill>
                          <a:effectLst/>
                          <a:latin typeface="Calibri" panose="020F0502020204030204" pitchFamily="34" charset="0"/>
                        </a:rPr>
                        <a:t>Total</a:t>
                      </a:r>
                      <a:r>
                        <a:rPr lang="en-US" sz="1350" b="0" i="0">
                          <a:solidFill>
                            <a:srgbClr val="000000"/>
                          </a:solidFill>
                          <a:effectLst/>
                          <a:latin typeface="Calibri" panose="020F0502020204030204" pitchFamily="34" charset="0"/>
                        </a:rPr>
                        <a:t>​</a:t>
                      </a:r>
                      <a:endParaRPr lang="en-US" b="0" i="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tc>
                  <a:txBody>
                    <a:bodyPr/>
                    <a:lstStyle/>
                    <a:p>
                      <a:pPr algn="ctr" fontAlgn="base"/>
                      <a:r>
                        <a:rPr lang="en-US" sz="1350" b="1" i="0" dirty="0" smtClean="0">
                          <a:solidFill>
                            <a:srgbClr val="000000"/>
                          </a:solidFill>
                          <a:effectLst/>
                          <a:latin typeface="Calibri" panose="020F0502020204030204" pitchFamily="34" charset="0"/>
                        </a:rPr>
                        <a:t>5,166</a:t>
                      </a:r>
                      <a:endParaRPr lang="en-US" b="0" i="0" dirty="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tc>
                  <a:txBody>
                    <a:bodyPr/>
                    <a:lstStyle/>
                    <a:p>
                      <a:pPr algn="ctr" fontAlgn="base"/>
                      <a:r>
                        <a:rPr lang="en-US" sz="1350" b="1" i="0" dirty="0" smtClean="0">
                          <a:solidFill>
                            <a:srgbClr val="000000"/>
                          </a:solidFill>
                          <a:effectLst/>
                          <a:latin typeface="Calibri" panose="020F0502020204030204" pitchFamily="34" charset="0"/>
                        </a:rPr>
                        <a:t>84.7%</a:t>
                      </a:r>
                      <a:r>
                        <a:rPr lang="en-US" sz="1350" b="0" i="0" dirty="0">
                          <a:solidFill>
                            <a:srgbClr val="000000"/>
                          </a:solidFill>
                          <a:effectLst/>
                          <a:latin typeface="Calibri" panose="020F0502020204030204" pitchFamily="34" charset="0"/>
                        </a:rPr>
                        <a:t>​</a:t>
                      </a:r>
                      <a:endParaRPr lang="en-US" b="0" i="0" dirty="0">
                        <a:solidFill>
                          <a:srgbClr val="000000"/>
                        </a:solidFill>
                        <a:effectLst/>
                      </a:endParaRPr>
                    </a:p>
                  </a:txBody>
                  <a:tcPr anchor="ctr">
                    <a:lnL w="5443" cap="flat" cmpd="sng" algn="ctr">
                      <a:solidFill>
                        <a:srgbClr val="000000"/>
                      </a:solidFill>
                      <a:prstDash val="solid"/>
                      <a:round/>
                      <a:headEnd type="none" w="med" len="med"/>
                      <a:tailEnd type="none" w="med" len="med"/>
                    </a:lnL>
                    <a:lnR w="5443" cap="flat" cmpd="sng" algn="ctr">
                      <a:solidFill>
                        <a:srgbClr val="000000"/>
                      </a:solidFill>
                      <a:prstDash val="solid"/>
                      <a:round/>
                      <a:headEnd type="none" w="med" len="med"/>
                      <a:tailEnd type="none" w="med" len="med"/>
                    </a:lnR>
                    <a:lnT w="5443" cap="flat" cmpd="sng" algn="ctr">
                      <a:solidFill>
                        <a:srgbClr val="000000"/>
                      </a:solidFill>
                      <a:prstDash val="solid"/>
                      <a:round/>
                      <a:headEnd type="none" w="med" len="med"/>
                      <a:tailEnd type="none" w="med" len="med"/>
                    </a:lnT>
                    <a:lnB w="544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482304"/>
                  </a:ext>
                </a:extLst>
              </a:tr>
            </a:tbl>
          </a:graphicData>
        </a:graphic>
      </p:graphicFrame>
    </p:spTree>
    <p:extLst>
      <p:ext uri="{BB962C8B-B14F-4D97-AF65-F5344CB8AC3E}">
        <p14:creationId xmlns:p14="http://schemas.microsoft.com/office/powerpoint/2010/main" val="4070937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Enrollment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4740553"/>
              </p:ext>
            </p:extLst>
          </p:nvPr>
        </p:nvGraphicFramePr>
        <p:xfrm>
          <a:off x="1524000" y="1417638"/>
          <a:ext cx="7162800" cy="47085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0EBF85CB-8E6F-4C76-A97C-98828569AB90}" type="slidenum">
              <a:rPr lang="en-US" smtClean="0"/>
              <a:pPr/>
              <a:t>14</a:t>
            </a:fld>
            <a:endParaRPr lang="en-US"/>
          </a:p>
        </p:txBody>
      </p:sp>
      <p:sp>
        <p:nvSpPr>
          <p:cNvPr id="8" name="TextBox 7"/>
          <p:cNvSpPr txBox="1"/>
          <p:nvPr/>
        </p:nvSpPr>
        <p:spPr>
          <a:xfrm>
            <a:off x="1828800" y="6133090"/>
            <a:ext cx="2438400" cy="276999"/>
          </a:xfrm>
          <a:prstGeom prst="rect">
            <a:avLst/>
          </a:prstGeom>
          <a:noFill/>
        </p:spPr>
        <p:txBody>
          <a:bodyPr wrap="square" rtlCol="0">
            <a:spAutoFit/>
          </a:bodyPr>
          <a:lstStyle/>
          <a:p>
            <a:r>
              <a:rPr lang="en-US" sz="1200" dirty="0">
                <a:latin typeface="Raleway" panose="020B0503030101060003" pitchFamily="34" charset="0"/>
              </a:rPr>
              <a:t>Official data as reported to CHE.</a:t>
            </a:r>
          </a:p>
        </p:txBody>
      </p:sp>
    </p:spTree>
    <p:extLst>
      <p:ext uri="{BB962C8B-B14F-4D97-AF65-F5344CB8AC3E}">
        <p14:creationId xmlns:p14="http://schemas.microsoft.com/office/powerpoint/2010/main" val="167436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dirty="0" smtClean="0"/>
              <a:t>Enrollment (</a:t>
            </a:r>
            <a:r>
              <a:rPr lang="en-US" dirty="0" err="1" smtClean="0"/>
              <a:t>con’t</a:t>
            </a:r>
            <a:r>
              <a:rPr lang="en-US" dirty="0" smtClean="0"/>
              <a:t>)</a:t>
            </a:r>
            <a:endParaRPr lang="en-US" dirty="0"/>
          </a:p>
        </p:txBody>
      </p:sp>
      <p:sp>
        <p:nvSpPr>
          <p:cNvPr id="4" name="Slide Number Placeholder 3"/>
          <p:cNvSpPr>
            <a:spLocks noGrp="1"/>
          </p:cNvSpPr>
          <p:nvPr>
            <p:ph type="sldNum" sz="quarter" idx="12"/>
          </p:nvPr>
        </p:nvSpPr>
        <p:spPr>
          <a:xfrm>
            <a:off x="6553200" y="6400800"/>
            <a:ext cx="2133600" cy="365125"/>
          </a:xfrm>
        </p:spPr>
        <p:txBody>
          <a:bodyPr/>
          <a:lstStyle/>
          <a:p>
            <a:fld id="{0EBF85CB-8E6F-4C76-A97C-98828569AB90}" type="slidenum">
              <a:rPr lang="en-US" smtClean="0"/>
              <a:pPr/>
              <a:t>15</a:t>
            </a:fld>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968882990"/>
              </p:ext>
            </p:extLst>
          </p:nvPr>
        </p:nvGraphicFramePr>
        <p:xfrm>
          <a:off x="1600200" y="1417638"/>
          <a:ext cx="7162800" cy="47085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828800" y="6133090"/>
            <a:ext cx="5638800" cy="461665"/>
          </a:xfrm>
          <a:prstGeom prst="rect">
            <a:avLst/>
          </a:prstGeom>
          <a:noFill/>
        </p:spPr>
        <p:txBody>
          <a:bodyPr wrap="square" rtlCol="0">
            <a:spAutoFit/>
          </a:bodyPr>
          <a:lstStyle/>
          <a:p>
            <a:r>
              <a:rPr lang="en-US" sz="1200" dirty="0">
                <a:latin typeface="Raleway" panose="020B0503030101060003" pitchFamily="34" charset="0"/>
              </a:rPr>
              <a:t>Admissions standards for first-time entering freshmen reported to CHE annually.</a:t>
            </a:r>
          </a:p>
        </p:txBody>
      </p:sp>
    </p:spTree>
    <p:extLst>
      <p:ext uri="{BB962C8B-B14F-4D97-AF65-F5344CB8AC3E}">
        <p14:creationId xmlns:p14="http://schemas.microsoft.com/office/powerpoint/2010/main" val="294787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In-State and Out-of-State Headcount vs. FTE, Fall </a:t>
            </a:r>
            <a:r>
              <a:rPr lang="en-US" dirty="0" smtClean="0"/>
              <a:t>2021</a:t>
            </a:r>
            <a:r>
              <a:rPr lang="en-US"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16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59094703"/>
              </p:ext>
            </p:extLst>
          </p:nvPr>
        </p:nvGraphicFramePr>
        <p:xfrm>
          <a:off x="1400174" y="1646237"/>
          <a:ext cx="3933825"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1680092448"/>
              </p:ext>
            </p:extLst>
          </p:nvPr>
        </p:nvGraphicFramePr>
        <p:xfrm>
          <a:off x="5257800" y="1646237"/>
          <a:ext cx="38862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828800" y="6376403"/>
            <a:ext cx="4876800" cy="276999"/>
          </a:xfrm>
          <a:prstGeom prst="rect">
            <a:avLst/>
          </a:prstGeom>
          <a:noFill/>
        </p:spPr>
        <p:txBody>
          <a:bodyPr wrap="square" rtlCol="0">
            <a:spAutoFit/>
          </a:bodyPr>
          <a:lstStyle/>
          <a:p>
            <a:r>
              <a:rPr lang="en-US" sz="1200" dirty="0">
                <a:latin typeface="Raleway" panose="020B0503030101060003" pitchFamily="34" charset="0"/>
              </a:rPr>
              <a:t>FTE is calculated using the Common Data Set methodology.</a:t>
            </a:r>
          </a:p>
        </p:txBody>
      </p:sp>
    </p:spTree>
    <p:extLst>
      <p:ext uri="{BB962C8B-B14F-4D97-AF65-F5344CB8AC3E}">
        <p14:creationId xmlns:p14="http://schemas.microsoft.com/office/powerpoint/2010/main" val="300559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Data</a:t>
            </a:r>
          </a:p>
        </p:txBody>
      </p:sp>
      <p:sp>
        <p:nvSpPr>
          <p:cNvPr id="5" name="Slide Number Placeholder 4"/>
          <p:cNvSpPr>
            <a:spLocks noGrp="1"/>
          </p:cNvSpPr>
          <p:nvPr>
            <p:ph type="sldNum" sz="quarter" idx="12"/>
          </p:nvPr>
        </p:nvSpPr>
        <p:spPr/>
        <p:txBody>
          <a:bodyPr/>
          <a:lstStyle/>
          <a:p>
            <a:fld id="{0EBF85CB-8E6F-4C76-A97C-98828569AB90}" type="slidenum">
              <a:rPr lang="en-US" smtClean="0"/>
              <a:pPr/>
              <a:t>17</a:t>
            </a:fld>
            <a:endParaRPr lang="en-US"/>
          </a:p>
        </p:txBody>
      </p:sp>
      <p:graphicFrame>
        <p:nvGraphicFramePr>
          <p:cNvPr id="4" name="Chart 3"/>
          <p:cNvGraphicFramePr/>
          <p:nvPr>
            <p:extLst>
              <p:ext uri="{D42A27DB-BD31-4B8C-83A1-F6EECF244321}">
                <p14:modId xmlns:p14="http://schemas.microsoft.com/office/powerpoint/2010/main" val="4228077639"/>
              </p:ext>
            </p:extLst>
          </p:nvPr>
        </p:nvGraphicFramePr>
        <p:xfrm>
          <a:off x="1752600" y="1752600"/>
          <a:ext cx="8001000" cy="43985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543800" y="4067198"/>
            <a:ext cx="19812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75.6%</a:t>
            </a:r>
            <a:endParaRPr lang="en-US" sz="1600" dirty="0"/>
          </a:p>
        </p:txBody>
      </p:sp>
      <p:sp>
        <p:nvSpPr>
          <p:cNvPr id="7" name="TextBox 1"/>
          <p:cNvSpPr txBox="1"/>
          <p:nvPr/>
        </p:nvSpPr>
        <p:spPr>
          <a:xfrm>
            <a:off x="7543800" y="2669004"/>
            <a:ext cx="19812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80.8%</a:t>
            </a:r>
            <a:endParaRPr lang="en-US" sz="1600" dirty="0"/>
          </a:p>
        </p:txBody>
      </p:sp>
      <p:sp>
        <p:nvSpPr>
          <p:cNvPr id="8" name="TextBox 7"/>
          <p:cNvSpPr txBox="1"/>
          <p:nvPr/>
        </p:nvSpPr>
        <p:spPr>
          <a:xfrm>
            <a:off x="1772653" y="6308079"/>
            <a:ext cx="6819900" cy="461665"/>
          </a:xfrm>
          <a:prstGeom prst="rect">
            <a:avLst/>
          </a:prstGeom>
          <a:noFill/>
        </p:spPr>
        <p:txBody>
          <a:bodyPr wrap="square" rtlCol="0">
            <a:spAutoFit/>
          </a:bodyPr>
          <a:lstStyle/>
          <a:p>
            <a:r>
              <a:rPr lang="en-US" sz="1200" dirty="0">
                <a:latin typeface="Raleway" panose="020B0503030101060003" pitchFamily="34" charset="0"/>
              </a:rPr>
              <a:t>Source: National Student Clearinghouse Report and Winthrop Graduation Rate Data as reported to IPEDS..</a:t>
            </a:r>
          </a:p>
        </p:txBody>
      </p:sp>
    </p:spTree>
    <p:extLst>
      <p:ext uri="{BB962C8B-B14F-4D97-AF65-F5344CB8AC3E}">
        <p14:creationId xmlns:p14="http://schemas.microsoft.com/office/powerpoint/2010/main" val="396065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Tuition and Fees Per Semester, Undergraduate</a:t>
            </a:r>
          </a:p>
        </p:txBody>
      </p:sp>
      <p:sp>
        <p:nvSpPr>
          <p:cNvPr id="4" name="Slide Number Placeholder 3"/>
          <p:cNvSpPr>
            <a:spLocks noGrp="1"/>
          </p:cNvSpPr>
          <p:nvPr>
            <p:ph type="sldNum" sz="quarter" idx="12"/>
          </p:nvPr>
        </p:nvSpPr>
        <p:spPr/>
        <p:txBody>
          <a:bodyPr/>
          <a:lstStyle/>
          <a:p>
            <a:fld id="{0EBF85CB-8E6F-4C76-A97C-98828569AB90}" type="slidenum">
              <a:rPr lang="en-US" smtClean="0"/>
              <a:pPr/>
              <a:t>18</a:t>
            </a:fld>
            <a:endParaRPr lang="en-US"/>
          </a:p>
        </p:txBody>
      </p:sp>
      <p:graphicFrame>
        <p:nvGraphicFramePr>
          <p:cNvPr id="6" name="Chart 5"/>
          <p:cNvGraphicFramePr/>
          <p:nvPr>
            <p:extLst>
              <p:ext uri="{D42A27DB-BD31-4B8C-83A1-F6EECF244321}">
                <p14:modId xmlns:p14="http://schemas.microsoft.com/office/powerpoint/2010/main" val="3025831006"/>
              </p:ext>
            </p:extLst>
          </p:nvPr>
        </p:nvGraphicFramePr>
        <p:xfrm>
          <a:off x="1524000" y="2209800"/>
          <a:ext cx="73533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a:spLocks noChangeAspect="1"/>
          </p:cNvSpPr>
          <p:nvPr/>
        </p:nvSpPr>
        <p:spPr>
          <a:xfrm>
            <a:off x="3683686" y="1570017"/>
            <a:ext cx="1284651" cy="600164"/>
          </a:xfrm>
          <a:prstGeom prst="rect">
            <a:avLst/>
          </a:prstGeom>
          <a:solidFill>
            <a:schemeClr val="bg1">
              <a:lumMod val="95000"/>
            </a:schemeClr>
          </a:solidFill>
          <a:ln>
            <a:solidFill>
              <a:srgbClr val="660000"/>
            </a:solidFill>
          </a:ln>
        </p:spPr>
        <p:txBody>
          <a:bodyPr wrap="square" rtlCol="0">
            <a:spAutoFit/>
          </a:bodyPr>
          <a:lstStyle/>
          <a:p>
            <a:pPr algn="ctr"/>
            <a:r>
              <a:rPr lang="en-US" sz="1100" dirty="0" smtClean="0">
                <a:latin typeface="Frutiger LT Std 55 Roman" panose="020B0602020204020204" pitchFamily="34" charset="0"/>
              </a:rPr>
              <a:t>FY18 </a:t>
            </a:r>
            <a:r>
              <a:rPr lang="en-US" sz="1100" dirty="0">
                <a:latin typeface="Frutiger LT Std 55 Roman" panose="020B0602020204020204" pitchFamily="34" charset="0"/>
              </a:rPr>
              <a:t>- </a:t>
            </a:r>
            <a:r>
              <a:rPr lang="en-US" sz="1100" dirty="0" smtClean="0">
                <a:latin typeface="Frutiger LT Std 55 Roman" panose="020B0602020204020204" pitchFamily="34" charset="0"/>
              </a:rPr>
              <a:t>FY19 </a:t>
            </a:r>
            <a:endParaRPr lang="en-US" sz="1100" dirty="0">
              <a:latin typeface="Frutiger LT Std 55 Roman" panose="020B0602020204020204" pitchFamily="34" charset="0"/>
            </a:endParaRPr>
          </a:p>
          <a:p>
            <a:pPr algn="ctr"/>
            <a:r>
              <a:rPr lang="en-US" sz="1100" dirty="0">
                <a:latin typeface="Frutiger LT Std 55 Roman" panose="020B0602020204020204" pitchFamily="34" charset="0"/>
              </a:rPr>
              <a:t>Increase</a:t>
            </a:r>
          </a:p>
          <a:p>
            <a:pPr algn="ctr"/>
            <a:r>
              <a:rPr lang="en-US" sz="1100" dirty="0" smtClean="0">
                <a:latin typeface="Frutiger LT Std 55 Roman" panose="020B0602020204020204" pitchFamily="34" charset="0"/>
              </a:rPr>
              <a:t>2.4%</a:t>
            </a:r>
            <a:endParaRPr lang="en-US" sz="1100" dirty="0">
              <a:latin typeface="Frutiger LT Std 55 Roman" panose="020B0602020204020204" pitchFamily="34" charset="0"/>
            </a:endParaRPr>
          </a:p>
        </p:txBody>
      </p:sp>
      <p:sp>
        <p:nvSpPr>
          <p:cNvPr id="7" name="TextBox 6"/>
          <p:cNvSpPr txBox="1">
            <a:spLocks noChangeAspect="1"/>
          </p:cNvSpPr>
          <p:nvPr/>
        </p:nvSpPr>
        <p:spPr>
          <a:xfrm>
            <a:off x="4968337" y="1575577"/>
            <a:ext cx="1305597" cy="600164"/>
          </a:xfrm>
          <a:prstGeom prst="rect">
            <a:avLst/>
          </a:prstGeom>
          <a:solidFill>
            <a:schemeClr val="bg1">
              <a:lumMod val="95000"/>
            </a:schemeClr>
          </a:solidFill>
          <a:ln>
            <a:solidFill>
              <a:srgbClr val="660000"/>
            </a:solidFill>
          </a:ln>
        </p:spPr>
        <p:txBody>
          <a:bodyPr wrap="square" rtlCol="0">
            <a:spAutoFit/>
          </a:bodyPr>
          <a:lstStyle/>
          <a:p>
            <a:pPr algn="ctr"/>
            <a:r>
              <a:rPr lang="en-US" sz="1100" dirty="0" smtClean="0">
                <a:latin typeface="Frutiger LT Std 55 Roman" panose="020B0602020204020204" pitchFamily="34" charset="0"/>
              </a:rPr>
              <a:t>FY19 – FY20</a:t>
            </a:r>
            <a:endParaRPr lang="en-US" sz="1100" dirty="0">
              <a:latin typeface="Frutiger LT Std 55 Roman" panose="020B0602020204020204" pitchFamily="34" charset="0"/>
            </a:endParaRPr>
          </a:p>
          <a:p>
            <a:pPr algn="ctr"/>
            <a:r>
              <a:rPr lang="en-US" sz="1100" dirty="0">
                <a:latin typeface="Frutiger LT Std 55 Roman" panose="020B0602020204020204" pitchFamily="34" charset="0"/>
              </a:rPr>
              <a:t>Increase</a:t>
            </a:r>
          </a:p>
          <a:p>
            <a:pPr algn="ctr"/>
            <a:r>
              <a:rPr lang="en-US" sz="1100" dirty="0" smtClean="0">
                <a:latin typeface="Frutiger LT Std 55 Roman" panose="020B0602020204020204" pitchFamily="34" charset="0"/>
              </a:rPr>
              <a:t>0.5% </a:t>
            </a:r>
            <a:endParaRPr lang="en-US" sz="1100" dirty="0">
              <a:latin typeface="Frutiger LT Std 55 Roman" panose="020B0602020204020204" pitchFamily="34" charset="0"/>
            </a:endParaRPr>
          </a:p>
        </p:txBody>
      </p:sp>
      <p:sp>
        <p:nvSpPr>
          <p:cNvPr id="8" name="TextBox 7"/>
          <p:cNvSpPr txBox="1"/>
          <p:nvPr/>
        </p:nvSpPr>
        <p:spPr>
          <a:xfrm>
            <a:off x="6256120" y="1570020"/>
            <a:ext cx="1222867" cy="600164"/>
          </a:xfrm>
          <a:prstGeom prst="rect">
            <a:avLst/>
          </a:prstGeom>
          <a:solidFill>
            <a:schemeClr val="bg1">
              <a:lumMod val="95000"/>
            </a:schemeClr>
          </a:solidFill>
          <a:ln>
            <a:solidFill>
              <a:srgbClr val="660000"/>
            </a:solidFill>
          </a:ln>
        </p:spPr>
        <p:txBody>
          <a:bodyPr wrap="square" rtlCol="0">
            <a:spAutoFit/>
          </a:bodyPr>
          <a:lstStyle/>
          <a:p>
            <a:pPr algn="ctr"/>
            <a:r>
              <a:rPr lang="en-US" sz="1100" dirty="0" smtClean="0">
                <a:latin typeface="Frutiger LT Std 55 Roman" panose="020B0602020204020204" pitchFamily="34" charset="0"/>
              </a:rPr>
              <a:t>FY20 </a:t>
            </a:r>
            <a:r>
              <a:rPr lang="en-US" sz="1100" dirty="0">
                <a:latin typeface="Frutiger LT Std 55 Roman" panose="020B0602020204020204" pitchFamily="34" charset="0"/>
              </a:rPr>
              <a:t>– </a:t>
            </a:r>
            <a:r>
              <a:rPr lang="en-US" sz="1100" dirty="0" smtClean="0">
                <a:latin typeface="Frutiger LT Std 55 Roman" panose="020B0602020204020204" pitchFamily="34" charset="0"/>
              </a:rPr>
              <a:t>FY21</a:t>
            </a:r>
            <a:endParaRPr lang="en-US" sz="1100" dirty="0">
              <a:latin typeface="Frutiger LT Std 55 Roman" panose="020B0602020204020204" pitchFamily="34" charset="0"/>
            </a:endParaRPr>
          </a:p>
          <a:p>
            <a:pPr algn="ctr"/>
            <a:r>
              <a:rPr lang="en-US" sz="1100" dirty="0">
                <a:latin typeface="Frutiger LT Std 55 Roman" panose="020B0602020204020204" pitchFamily="34" charset="0"/>
              </a:rPr>
              <a:t>Increase</a:t>
            </a:r>
          </a:p>
          <a:p>
            <a:pPr algn="ctr"/>
            <a:r>
              <a:rPr lang="en-US" sz="1100" dirty="0">
                <a:latin typeface="Frutiger LT Std 55 Roman" panose="020B0602020204020204" pitchFamily="34" charset="0"/>
              </a:rPr>
              <a:t>0</a:t>
            </a:r>
            <a:r>
              <a:rPr lang="en-US" sz="1100" dirty="0" smtClean="0">
                <a:latin typeface="Frutiger LT Std 55 Roman" panose="020B0602020204020204" pitchFamily="34" charset="0"/>
              </a:rPr>
              <a:t> %</a:t>
            </a:r>
            <a:endParaRPr lang="en-US" sz="1100" dirty="0">
              <a:latin typeface="Frutiger LT Std 55 Roman" panose="020B0602020204020204" pitchFamily="34" charset="0"/>
            </a:endParaRPr>
          </a:p>
        </p:txBody>
      </p:sp>
      <p:sp>
        <p:nvSpPr>
          <p:cNvPr id="9" name="TextBox 8"/>
          <p:cNvSpPr txBox="1">
            <a:spLocks noChangeAspect="1"/>
          </p:cNvSpPr>
          <p:nvPr/>
        </p:nvSpPr>
        <p:spPr>
          <a:xfrm>
            <a:off x="2464485" y="1562203"/>
            <a:ext cx="1219201" cy="607978"/>
          </a:xfrm>
          <a:prstGeom prst="rect">
            <a:avLst/>
          </a:prstGeom>
          <a:solidFill>
            <a:schemeClr val="bg1">
              <a:lumMod val="95000"/>
            </a:schemeClr>
          </a:solidFill>
          <a:ln>
            <a:solidFill>
              <a:srgbClr val="660000"/>
            </a:solidFill>
          </a:ln>
        </p:spPr>
        <p:txBody>
          <a:bodyPr wrap="square" rtlCol="0">
            <a:normAutofit/>
          </a:bodyPr>
          <a:lstStyle/>
          <a:p>
            <a:pPr algn="ctr"/>
            <a:r>
              <a:rPr lang="en-US" sz="1100" dirty="0" smtClean="0">
                <a:latin typeface="Frutiger LT Std 55 Roman" panose="020B0602020204020204" pitchFamily="34" charset="0"/>
              </a:rPr>
              <a:t>FY17 </a:t>
            </a:r>
            <a:r>
              <a:rPr lang="en-US" sz="1100" dirty="0">
                <a:latin typeface="Frutiger LT Std 55 Roman" panose="020B0602020204020204" pitchFamily="34" charset="0"/>
              </a:rPr>
              <a:t>- </a:t>
            </a:r>
            <a:r>
              <a:rPr lang="en-US" sz="1100" dirty="0" smtClean="0">
                <a:latin typeface="Frutiger LT Std 55 Roman" panose="020B0602020204020204" pitchFamily="34" charset="0"/>
              </a:rPr>
              <a:t>FY18 </a:t>
            </a:r>
            <a:r>
              <a:rPr lang="en-US" sz="1100" dirty="0">
                <a:latin typeface="Frutiger LT Std 55 Roman" panose="020B0602020204020204" pitchFamily="34" charset="0"/>
              </a:rPr>
              <a:t>Increase</a:t>
            </a:r>
          </a:p>
          <a:p>
            <a:pPr algn="ctr"/>
            <a:r>
              <a:rPr lang="en-US" sz="1100" dirty="0" smtClean="0">
                <a:latin typeface="Frutiger LT Std 55 Roman" panose="020B0602020204020204" pitchFamily="34" charset="0"/>
              </a:rPr>
              <a:t>2.48%</a:t>
            </a:r>
            <a:endParaRPr lang="en-US" sz="1100" dirty="0">
              <a:latin typeface="Frutiger LT Std 55 Roman" panose="020B0602020204020204" pitchFamily="34" charset="0"/>
            </a:endParaRPr>
          </a:p>
        </p:txBody>
      </p:sp>
      <p:sp>
        <p:nvSpPr>
          <p:cNvPr id="10" name="TextBox 9"/>
          <p:cNvSpPr txBox="1">
            <a:spLocks noChangeAspect="1"/>
          </p:cNvSpPr>
          <p:nvPr/>
        </p:nvSpPr>
        <p:spPr>
          <a:xfrm>
            <a:off x="7478988" y="1577831"/>
            <a:ext cx="1207812" cy="595657"/>
          </a:xfrm>
          <a:prstGeom prst="rect">
            <a:avLst/>
          </a:prstGeom>
          <a:solidFill>
            <a:schemeClr val="bg1">
              <a:lumMod val="95000"/>
            </a:schemeClr>
          </a:solidFill>
          <a:ln w="3175">
            <a:solidFill>
              <a:srgbClr val="660000"/>
            </a:solidFill>
          </a:ln>
        </p:spPr>
        <p:txBody>
          <a:bodyPr wrap="square" rtlCol="0">
            <a:spAutoFit/>
          </a:bodyPr>
          <a:lstStyle/>
          <a:p>
            <a:pPr lvl="0" algn="ctr"/>
            <a:r>
              <a:rPr lang="en-US" sz="1100" dirty="0" smtClean="0">
                <a:solidFill>
                  <a:srgbClr val="660000"/>
                </a:solidFill>
                <a:latin typeface="Frutiger LT Std 55 Roman" panose="020B0602020204020204" pitchFamily="34" charset="0"/>
              </a:rPr>
              <a:t>FY21 </a:t>
            </a:r>
            <a:r>
              <a:rPr lang="en-US" sz="1100" dirty="0">
                <a:solidFill>
                  <a:srgbClr val="660000"/>
                </a:solidFill>
                <a:latin typeface="Frutiger LT Std 55 Roman" panose="020B0602020204020204" pitchFamily="34" charset="0"/>
              </a:rPr>
              <a:t>– </a:t>
            </a:r>
            <a:r>
              <a:rPr lang="en-US" sz="1100" dirty="0" smtClean="0">
                <a:solidFill>
                  <a:srgbClr val="660000"/>
                </a:solidFill>
                <a:latin typeface="Frutiger LT Std 55 Roman" panose="020B0602020204020204" pitchFamily="34" charset="0"/>
              </a:rPr>
              <a:t>FY22</a:t>
            </a:r>
            <a:endParaRPr lang="en-US" sz="1100" dirty="0">
              <a:solidFill>
                <a:srgbClr val="660000"/>
              </a:solidFill>
              <a:latin typeface="Frutiger LT Std 55 Roman" panose="020B0602020204020204" pitchFamily="34" charset="0"/>
            </a:endParaRPr>
          </a:p>
          <a:p>
            <a:pPr lvl="0" algn="ctr"/>
            <a:r>
              <a:rPr lang="en-US" sz="1100" dirty="0">
                <a:solidFill>
                  <a:srgbClr val="660000"/>
                </a:solidFill>
                <a:latin typeface="Frutiger LT Std 55 Roman" panose="020B0602020204020204" pitchFamily="34" charset="0"/>
              </a:rPr>
              <a:t>Increase</a:t>
            </a:r>
          </a:p>
          <a:p>
            <a:pPr lvl="0" algn="ctr"/>
            <a:r>
              <a:rPr lang="en-US" sz="1100" dirty="0">
                <a:solidFill>
                  <a:srgbClr val="660000"/>
                </a:solidFill>
                <a:latin typeface="Frutiger LT Std 55 Roman" panose="020B0602020204020204" pitchFamily="34" charset="0"/>
              </a:rPr>
              <a:t>0%</a:t>
            </a:r>
          </a:p>
        </p:txBody>
      </p:sp>
      <p:sp>
        <p:nvSpPr>
          <p:cNvPr id="3" name="Rectangle 2"/>
          <p:cNvSpPr/>
          <p:nvPr/>
        </p:nvSpPr>
        <p:spPr>
          <a:xfrm>
            <a:off x="4419600" y="5791200"/>
            <a:ext cx="104913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92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274320"/>
            <a:ext cx="7543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atin typeface="Raleway" panose="020B0503030101060003" pitchFamily="34" charset="0"/>
              </a:rPr>
              <a:t>2021-22 </a:t>
            </a:r>
            <a:r>
              <a:rPr lang="en-US" sz="4000" b="1" dirty="0">
                <a:latin typeface="Raleway" panose="020B0503030101060003" pitchFamily="34" charset="0"/>
              </a:rPr>
              <a:t>Tuition &amp; Fee Schedule, Undergraduate</a:t>
            </a:r>
          </a:p>
        </p:txBody>
      </p:sp>
      <p:graphicFrame>
        <p:nvGraphicFramePr>
          <p:cNvPr id="5" name="Table 4"/>
          <p:cNvGraphicFramePr>
            <a:graphicFrameLocks noGrp="1"/>
          </p:cNvGraphicFramePr>
          <p:nvPr>
            <p:extLst>
              <p:ext uri="{D42A27DB-BD31-4B8C-83A1-F6EECF244321}">
                <p14:modId xmlns:p14="http://schemas.microsoft.com/office/powerpoint/2010/main" val="2792403546"/>
              </p:ext>
            </p:extLst>
          </p:nvPr>
        </p:nvGraphicFramePr>
        <p:xfrm>
          <a:off x="1676400" y="1688764"/>
          <a:ext cx="7239000" cy="4495802"/>
        </p:xfrm>
        <a:graphic>
          <a:graphicData uri="http://schemas.openxmlformats.org/drawingml/2006/table">
            <a:tbl>
              <a:tblPr firstRow="1" bandRow="1">
                <a:tableStyleId>{85BE263C-DBD7-4A20-BB59-AAB30ACAA65A}</a:tableStyleId>
              </a:tblPr>
              <a:tblGrid>
                <a:gridCol w="4038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14437">
                <a:tc>
                  <a:txBody>
                    <a:bodyPr/>
                    <a:lstStyle/>
                    <a:p>
                      <a:pPr algn="l" fontAlgn="ctr"/>
                      <a:r>
                        <a:rPr lang="en-US" sz="1800" b="1" i="0" u="none" strike="noStrike" dirty="0">
                          <a:solidFill>
                            <a:schemeClr val="bg1"/>
                          </a:solidFill>
                          <a:effectLst/>
                          <a:latin typeface="Raleway" panose="020B0503030101060003" pitchFamily="34" charset="0"/>
                        </a:rPr>
                        <a:t>Full-time Undergraduate Fees </a:t>
                      </a:r>
                      <a:br>
                        <a:rPr lang="en-US" sz="1800" b="1" i="0" u="none" strike="noStrike" dirty="0">
                          <a:solidFill>
                            <a:schemeClr val="bg1"/>
                          </a:solidFill>
                          <a:effectLst/>
                          <a:latin typeface="Raleway" panose="020B0503030101060003" pitchFamily="34" charset="0"/>
                        </a:rPr>
                      </a:br>
                      <a:r>
                        <a:rPr lang="en-US" sz="1800" b="1" i="0" u="none" strike="noStrike" dirty="0">
                          <a:solidFill>
                            <a:schemeClr val="bg1"/>
                          </a:solidFill>
                          <a:effectLst/>
                          <a:latin typeface="Raleway" panose="020B0503030101060003" pitchFamily="34" charset="0"/>
                        </a:rPr>
                        <a:t>per Semester *</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79232E"/>
                    </a:solidFill>
                  </a:tcPr>
                </a:tc>
                <a:tc>
                  <a:txBody>
                    <a:bodyPr/>
                    <a:lstStyle/>
                    <a:p>
                      <a:pPr marL="0" indent="0" algn="r" defTabSz="114300" fontAlgn="ctr"/>
                      <a:r>
                        <a:rPr lang="en-US" sz="1800" b="1" i="0" u="none" strike="noStrike" dirty="0">
                          <a:solidFill>
                            <a:schemeClr val="bg1"/>
                          </a:solidFill>
                          <a:effectLst/>
                          <a:latin typeface="Raleway" panose="020B0503030101060003" pitchFamily="34" charset="0"/>
                        </a:rPr>
                        <a:t>Resident</a:t>
                      </a:r>
                    </a:p>
                  </a:txBody>
                  <a:tcPr marL="428625" marR="9525" marT="9525" marB="0" anchor="ctr">
                    <a:lnT w="12700" cap="flat" cmpd="sng" algn="ctr">
                      <a:solidFill>
                        <a:schemeClr val="tx1"/>
                      </a:solidFill>
                      <a:prstDash val="solid"/>
                      <a:round/>
                      <a:headEnd type="none" w="med" len="med"/>
                      <a:tailEnd type="none" w="med" len="med"/>
                    </a:lnT>
                    <a:solidFill>
                      <a:srgbClr val="79232E"/>
                    </a:solidFill>
                  </a:tcPr>
                </a:tc>
                <a:tc>
                  <a:txBody>
                    <a:bodyPr/>
                    <a:lstStyle/>
                    <a:p>
                      <a:pPr algn="r" fontAlgn="ctr"/>
                      <a:r>
                        <a:rPr lang="en-US" sz="1800" b="1" i="0" u="none" strike="noStrike" dirty="0">
                          <a:solidFill>
                            <a:schemeClr val="bg1"/>
                          </a:solidFill>
                          <a:effectLst/>
                          <a:latin typeface="Raleway" panose="020B0503030101060003" pitchFamily="34" charset="0"/>
                        </a:rPr>
                        <a:t>Non-Resident</a:t>
                      </a:r>
                    </a:p>
                  </a:txBody>
                  <a:tcPr marL="25717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79232E"/>
                    </a:solidFill>
                  </a:tcPr>
                </a:tc>
                <a:extLst>
                  <a:ext uri="{0D108BD9-81ED-4DB2-BD59-A6C34878D82A}">
                    <a16:rowId xmlns:a16="http://schemas.microsoft.com/office/drawing/2014/main" val="10000"/>
                  </a:ext>
                </a:extLst>
              </a:tr>
              <a:tr h="623212">
                <a:tc>
                  <a:txBody>
                    <a:bodyPr/>
                    <a:lstStyle/>
                    <a:p>
                      <a:pPr algn="l" fontAlgn="ctr"/>
                      <a:r>
                        <a:rPr lang="en-US" sz="1400" b="0" i="0" u="none" strike="noStrike" dirty="0">
                          <a:solidFill>
                            <a:srgbClr val="660000"/>
                          </a:solidFill>
                          <a:effectLst/>
                          <a:latin typeface="Raleway" panose="020B0503030101060003" pitchFamily="34" charset="0"/>
                        </a:rPr>
                        <a:t>E &amp; G Operating</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dirty="0" smtClean="0">
                          <a:solidFill>
                            <a:srgbClr val="660000"/>
                          </a:solidFill>
                          <a:effectLst/>
                          <a:latin typeface="Raleway" panose="020B0503030101060003" pitchFamily="34" charset="0"/>
                        </a:rPr>
                        <a:t>6,165</a:t>
                      </a:r>
                      <a:endParaRPr lang="en-US" sz="1400" b="0" i="0" u="none" strike="noStrike" dirty="0">
                        <a:solidFill>
                          <a:srgbClr val="660000"/>
                        </a:solidFill>
                        <a:effectLst/>
                        <a:latin typeface="Raleway" panose="020B0503030101060003" pitchFamily="34" charset="0"/>
                      </a:endParaRPr>
                    </a:p>
                  </a:txBody>
                  <a:tcPr marL="8626" marR="8626" marT="8626" marB="0" anchor="ctr"/>
                </a:tc>
                <a:tc>
                  <a:txBody>
                    <a:bodyPr/>
                    <a:lstStyle/>
                    <a:p>
                      <a:pPr algn="r" fontAlgn="ctr"/>
                      <a:r>
                        <a:rPr lang="en-US" sz="1400" b="0" i="0" u="none" strike="noStrike" dirty="0" smtClean="0">
                          <a:solidFill>
                            <a:srgbClr val="660000"/>
                          </a:solidFill>
                          <a:effectLst/>
                          <a:latin typeface="Raleway" panose="020B0503030101060003" pitchFamily="34" charset="0"/>
                        </a:rPr>
                        <a:t>12,744</a:t>
                      </a:r>
                      <a:endParaRPr lang="en-US" sz="1400" b="0" i="0" u="none" strike="noStrike" dirty="0">
                        <a:solidFill>
                          <a:srgbClr val="660000"/>
                        </a:solidFill>
                        <a:effectLst/>
                        <a:latin typeface="Raleway" panose="020B0503030101060003" pitchFamily="34" charset="0"/>
                      </a:endParaRP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93194">
                <a:tc>
                  <a:txBody>
                    <a:bodyPr/>
                    <a:lstStyle/>
                    <a:p>
                      <a:pPr algn="l" fontAlgn="ctr"/>
                      <a:r>
                        <a:rPr lang="en-US" sz="1400" b="0" i="0" u="none" strike="noStrike" dirty="0">
                          <a:solidFill>
                            <a:srgbClr val="660000"/>
                          </a:solidFill>
                          <a:effectLst/>
                          <a:latin typeface="Raleway" panose="020B0503030101060003" pitchFamily="34" charset="0"/>
                        </a:rPr>
                        <a:t>Information Technology</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155</a:t>
                      </a:r>
                    </a:p>
                  </a:txBody>
                  <a:tcPr marL="8626" marR="8626" marT="8626" marB="0" anchor="ctr"/>
                </a:tc>
                <a:tc>
                  <a:txBody>
                    <a:bodyPr/>
                    <a:lstStyle/>
                    <a:p>
                      <a:pPr algn="r" fontAlgn="ctr"/>
                      <a:r>
                        <a:rPr lang="en-US" sz="1400" b="0" i="0" u="none" strike="noStrike" dirty="0">
                          <a:solidFill>
                            <a:srgbClr val="660000"/>
                          </a:solidFill>
                          <a:effectLst/>
                          <a:latin typeface="Raleway" panose="020B0503030101060003" pitchFamily="34" charset="0"/>
                        </a:rPr>
                        <a:t>155</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5388">
                <a:tc>
                  <a:txBody>
                    <a:bodyPr/>
                    <a:lstStyle/>
                    <a:p>
                      <a:pPr algn="l" fontAlgn="ctr"/>
                      <a:r>
                        <a:rPr lang="en-US" sz="1400" b="0" i="0" u="none" strike="noStrike" dirty="0">
                          <a:solidFill>
                            <a:srgbClr val="660000"/>
                          </a:solidFill>
                          <a:effectLst/>
                          <a:latin typeface="Raleway" panose="020B0503030101060003" pitchFamily="34" charset="0"/>
                        </a:rPr>
                        <a:t>Student Activity</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790</a:t>
                      </a:r>
                    </a:p>
                  </a:txBody>
                  <a:tcPr marL="8626" marR="8626" marT="8626" marB="0" anchor="ctr"/>
                </a:tc>
                <a:tc>
                  <a:txBody>
                    <a:bodyPr/>
                    <a:lstStyle/>
                    <a:p>
                      <a:pPr algn="r" fontAlgn="ctr"/>
                      <a:r>
                        <a:rPr lang="en-US" sz="1400" b="0" i="0" u="none" strike="noStrike" dirty="0">
                          <a:solidFill>
                            <a:srgbClr val="660000"/>
                          </a:solidFill>
                          <a:effectLst/>
                          <a:latin typeface="Raleway" panose="020B0503030101060003" pitchFamily="34" charset="0"/>
                        </a:rPr>
                        <a:t>790</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0567189"/>
                  </a:ext>
                </a:extLst>
              </a:tr>
              <a:tr h="656249">
                <a:tc>
                  <a:txBody>
                    <a:bodyPr/>
                    <a:lstStyle/>
                    <a:p>
                      <a:pPr algn="l" fontAlgn="ctr"/>
                      <a:r>
                        <a:rPr lang="en-US" sz="1400" b="0" i="0" u="none" strike="noStrike">
                          <a:solidFill>
                            <a:srgbClr val="660000"/>
                          </a:solidFill>
                          <a:effectLst/>
                          <a:latin typeface="Raleway" panose="020B0503030101060003" pitchFamily="34" charset="0"/>
                        </a:rPr>
                        <a:t>Debt Service Institutional Bonds (tuition)</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521</a:t>
                      </a:r>
                    </a:p>
                  </a:txBody>
                  <a:tcPr marL="8626" marR="8626" marT="8626" marB="0" anchor="ctr"/>
                </a:tc>
                <a:tc>
                  <a:txBody>
                    <a:bodyPr/>
                    <a:lstStyle/>
                    <a:p>
                      <a:pPr algn="r" fontAlgn="ctr"/>
                      <a:r>
                        <a:rPr lang="en-US" sz="1400" b="0" i="0" u="none" strike="noStrike" dirty="0">
                          <a:solidFill>
                            <a:srgbClr val="660000"/>
                          </a:solidFill>
                          <a:effectLst/>
                          <a:latin typeface="Raleway" panose="020B0503030101060003" pitchFamily="34" charset="0"/>
                        </a:rPr>
                        <a:t>1,107</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0961644"/>
                  </a:ext>
                </a:extLst>
              </a:tr>
              <a:tr h="467774">
                <a:tc>
                  <a:txBody>
                    <a:bodyPr/>
                    <a:lstStyle/>
                    <a:p>
                      <a:pPr algn="l" fontAlgn="ctr"/>
                      <a:r>
                        <a:rPr lang="en-US" sz="1400" b="0" i="0" u="none" strike="noStrike">
                          <a:solidFill>
                            <a:srgbClr val="660000"/>
                          </a:solidFill>
                          <a:effectLst/>
                          <a:latin typeface="Raleway" panose="020B0503030101060003" pitchFamily="34" charset="0"/>
                        </a:rPr>
                        <a:t>Debt Service Revenue Bonds (athletic)</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22</a:t>
                      </a:r>
                    </a:p>
                  </a:txBody>
                  <a:tcPr marL="8626" marR="8626" marT="8626" marB="0" anchor="ctr"/>
                </a:tc>
                <a:tc>
                  <a:txBody>
                    <a:bodyPr/>
                    <a:lstStyle/>
                    <a:p>
                      <a:pPr algn="r" fontAlgn="ctr"/>
                      <a:r>
                        <a:rPr lang="en-US" sz="1400" b="0" i="0" u="none" strike="noStrike" dirty="0">
                          <a:solidFill>
                            <a:srgbClr val="660000"/>
                          </a:solidFill>
                          <a:effectLst/>
                          <a:latin typeface="Raleway" panose="020B0503030101060003" pitchFamily="34" charset="0"/>
                        </a:rPr>
                        <a:t>22</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2387802"/>
                  </a:ext>
                </a:extLst>
              </a:tr>
              <a:tr h="467774">
                <a:tc>
                  <a:txBody>
                    <a:bodyPr/>
                    <a:lstStyle/>
                    <a:p>
                      <a:pPr algn="r" fontAlgn="ctr"/>
                      <a:r>
                        <a:rPr lang="en-US" sz="1400" b="1" i="0" u="none" strike="noStrike">
                          <a:solidFill>
                            <a:srgbClr val="660000"/>
                          </a:solidFill>
                          <a:effectLst/>
                          <a:latin typeface="Raleway" panose="020B0503030101060003" pitchFamily="34" charset="0"/>
                        </a:rPr>
                        <a:t>Total</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dirty="0">
                          <a:solidFill>
                            <a:srgbClr val="660000"/>
                          </a:solidFill>
                          <a:effectLst/>
                          <a:latin typeface="Raleway" panose="020B0503030101060003" pitchFamily="34" charset="0"/>
                        </a:rPr>
                        <a:t>$</a:t>
                      </a:r>
                      <a:r>
                        <a:rPr lang="en-US" sz="1400" b="0" i="0" u="none" strike="noStrike" dirty="0" smtClean="0">
                          <a:solidFill>
                            <a:srgbClr val="660000"/>
                          </a:solidFill>
                          <a:effectLst/>
                          <a:latin typeface="Raleway" panose="020B0503030101060003" pitchFamily="34" charset="0"/>
                        </a:rPr>
                        <a:t>7,653 </a:t>
                      </a:r>
                      <a:endParaRPr lang="en-US" sz="1400" b="0" i="0" u="none" strike="noStrike" dirty="0">
                        <a:solidFill>
                          <a:srgbClr val="660000"/>
                        </a:solidFill>
                        <a:effectLst/>
                        <a:latin typeface="Raleway" panose="020B0503030101060003" pitchFamily="34" charset="0"/>
                      </a:endParaRPr>
                    </a:p>
                  </a:txBody>
                  <a:tcPr marL="8626" marR="8626" marT="8626" marB="0" anchor="ctr"/>
                </a:tc>
                <a:tc>
                  <a:txBody>
                    <a:bodyPr/>
                    <a:lstStyle/>
                    <a:p>
                      <a:pPr algn="r" fontAlgn="ctr"/>
                      <a:r>
                        <a:rPr lang="en-US" sz="1400" b="0" i="0" u="none" strike="noStrike" dirty="0">
                          <a:solidFill>
                            <a:srgbClr val="660000"/>
                          </a:solidFill>
                          <a:effectLst/>
                          <a:latin typeface="Raleway" panose="020B0503030101060003" pitchFamily="34" charset="0"/>
                        </a:rPr>
                        <a:t>$</a:t>
                      </a:r>
                      <a:r>
                        <a:rPr lang="en-US" sz="1400" b="0" i="0" u="none" strike="noStrike" dirty="0" smtClean="0">
                          <a:solidFill>
                            <a:srgbClr val="660000"/>
                          </a:solidFill>
                          <a:effectLst/>
                          <a:latin typeface="Raleway" panose="020B0503030101060003" pitchFamily="34" charset="0"/>
                        </a:rPr>
                        <a:t>14,818 </a:t>
                      </a:r>
                      <a:endParaRPr lang="en-US" sz="1400" b="0" i="0" u="none" strike="noStrike" dirty="0">
                        <a:solidFill>
                          <a:srgbClr val="660000"/>
                        </a:solidFill>
                        <a:effectLst/>
                        <a:latin typeface="Raleway" panose="020B0503030101060003" pitchFamily="34" charset="0"/>
                      </a:endParaRP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2042090"/>
                  </a:ext>
                </a:extLst>
              </a:tr>
              <a:tr h="467774">
                <a:tc>
                  <a:txBody>
                    <a:bodyPr/>
                    <a:lstStyle/>
                    <a:p>
                      <a:pPr algn="l"/>
                      <a:r>
                        <a:rPr lang="en-US" sz="1900" u="none" dirty="0">
                          <a:solidFill>
                            <a:srgbClr val="660000"/>
                          </a:solidFill>
                          <a:latin typeface="Raleway" panose="020B0503030101060003" pitchFamily="34" charset="0"/>
                        </a:rPr>
                        <a:t>% Increase from Previous Year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900" u="none" dirty="0" smtClean="0">
                          <a:solidFill>
                            <a:srgbClr val="660000"/>
                          </a:solidFill>
                          <a:latin typeface="Raleway" panose="020B0503030101060003" pitchFamily="34" charset="0"/>
                        </a:rPr>
                        <a:t>0.0</a:t>
                      </a:r>
                      <a:r>
                        <a:rPr lang="en-US" sz="1900" u="none" dirty="0">
                          <a:solidFill>
                            <a:srgbClr val="660000"/>
                          </a:solidFill>
                          <a:latin typeface="Raleway" panose="020B0503030101060003" pitchFamily="34" charset="0"/>
                        </a:rPr>
                        <a:t>%</a:t>
                      </a:r>
                    </a:p>
                  </a:txBody>
                  <a:tcPr>
                    <a:lnB w="12700" cap="flat" cmpd="sng" algn="ctr">
                      <a:solidFill>
                        <a:schemeClr val="tx1"/>
                      </a:solidFill>
                      <a:prstDash val="solid"/>
                      <a:round/>
                      <a:headEnd type="none" w="med" len="med"/>
                      <a:tailEnd type="none" w="med" len="med"/>
                    </a:lnB>
                  </a:tcPr>
                </a:tc>
                <a:tc>
                  <a:txBody>
                    <a:bodyPr/>
                    <a:lstStyle/>
                    <a:p>
                      <a:pPr marL="0" indent="0" algn="r">
                        <a:lnSpc>
                          <a:spcPct val="100000"/>
                        </a:lnSpc>
                        <a:spcBef>
                          <a:spcPts val="0"/>
                        </a:spcBef>
                        <a:spcAft>
                          <a:spcPts val="0"/>
                        </a:spcAft>
                        <a:buFont typeface="Arial" panose="020B0604020202020204" pitchFamily="34" charset="0"/>
                        <a:buNone/>
                      </a:pPr>
                      <a:r>
                        <a:rPr lang="en-US" sz="1900" dirty="0" smtClean="0">
                          <a:solidFill>
                            <a:srgbClr val="660000"/>
                          </a:solidFill>
                          <a:latin typeface="Raleway" panose="020B0503030101060003" pitchFamily="34" charset="0"/>
                        </a:rPr>
                        <a:t>0.0</a:t>
                      </a:r>
                      <a:r>
                        <a:rPr lang="en-US" sz="1900" dirty="0">
                          <a:solidFill>
                            <a:srgbClr val="660000"/>
                          </a:solidFill>
                          <a:latin typeface="Raleway" panose="020B0503030101060003" pitchFamily="34" charset="0"/>
                        </a:rPr>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33878"/>
                  </a:ext>
                </a:extLst>
              </a:tr>
            </a:tbl>
          </a:graphicData>
        </a:graphic>
      </p:graphicFrame>
      <p:sp>
        <p:nvSpPr>
          <p:cNvPr id="2" name="Slide Number Placeholder 1"/>
          <p:cNvSpPr>
            <a:spLocks noGrp="1"/>
          </p:cNvSpPr>
          <p:nvPr>
            <p:ph type="sldNum" sz="quarter" idx="12"/>
          </p:nvPr>
        </p:nvSpPr>
        <p:spPr/>
        <p:txBody>
          <a:bodyPr/>
          <a:lstStyle/>
          <a:p>
            <a:fld id="{CB912356-27C3-4014-A9FD-6ED5FD7D98D8}" type="slidenum">
              <a:rPr lang="en-US" smtClean="0"/>
              <a:t>19</a:t>
            </a:fld>
            <a:endParaRPr lang="en-US"/>
          </a:p>
        </p:txBody>
      </p:sp>
      <p:sp>
        <p:nvSpPr>
          <p:cNvPr id="7" name="Rectangle 6"/>
          <p:cNvSpPr/>
          <p:nvPr/>
        </p:nvSpPr>
        <p:spPr>
          <a:xfrm>
            <a:off x="1600200" y="6231135"/>
            <a:ext cx="2746457" cy="307777"/>
          </a:xfrm>
          <a:prstGeom prst="rect">
            <a:avLst/>
          </a:prstGeom>
        </p:spPr>
        <p:txBody>
          <a:bodyPr wrap="none">
            <a:spAutoFit/>
          </a:bodyPr>
          <a:lstStyle/>
          <a:p>
            <a:r>
              <a:rPr lang="en-US" sz="1400" dirty="0">
                <a:solidFill>
                  <a:srgbClr val="000000"/>
                </a:solidFill>
                <a:latin typeface="Calibri" panose="020F0502020204030204" pitchFamily="34" charset="0"/>
              </a:rPr>
              <a:t>*Based on 12 or more credit hours</a:t>
            </a:r>
            <a:r>
              <a:rPr lang="en-US" sz="1400" dirty="0"/>
              <a:t> </a:t>
            </a:r>
          </a:p>
        </p:txBody>
      </p:sp>
    </p:spTree>
    <p:extLst>
      <p:ext uri="{BB962C8B-B14F-4D97-AF65-F5344CB8AC3E}">
        <p14:creationId xmlns:p14="http://schemas.microsoft.com/office/powerpoint/2010/main" val="422613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Update</a:t>
            </a:r>
          </a:p>
        </p:txBody>
      </p:sp>
      <p:sp>
        <p:nvSpPr>
          <p:cNvPr id="4" name="Slide Number Placeholder 3"/>
          <p:cNvSpPr>
            <a:spLocks noGrp="1"/>
          </p:cNvSpPr>
          <p:nvPr>
            <p:ph type="sldNum" sz="quarter" idx="12"/>
          </p:nvPr>
        </p:nvSpPr>
        <p:spPr/>
        <p:txBody>
          <a:bodyPr/>
          <a:lstStyle/>
          <a:p>
            <a:fld id="{0EBF85CB-8E6F-4C76-A97C-98828569AB90}" type="slidenum">
              <a:rPr lang="en-US" smtClean="0"/>
              <a:pPr/>
              <a:t>2</a:t>
            </a:fld>
            <a:endParaRPr lang="en-US" dirty="0"/>
          </a:p>
        </p:txBody>
      </p:sp>
      <p:sp>
        <p:nvSpPr>
          <p:cNvPr id="6" name="Content Placeholder 4"/>
          <p:cNvSpPr>
            <a:spLocks noGrp="1"/>
          </p:cNvSpPr>
          <p:nvPr>
            <p:ph idx="1"/>
          </p:nvPr>
        </p:nvSpPr>
        <p:spPr>
          <a:xfrm>
            <a:off x="1524000" y="1219200"/>
            <a:ext cx="7162800" cy="4525963"/>
          </a:xfrm>
        </p:spPr>
        <p:txBody>
          <a:bodyPr>
            <a:normAutofit fontScale="25000" lnSpcReduction="20000"/>
          </a:bodyPr>
          <a:lstStyle/>
          <a:p>
            <a:endParaRPr lang="en-US" sz="5600" dirty="0">
              <a:ea typeface="Calibri" panose="020F0502020204030204" pitchFamily="34" charset="0"/>
            </a:endParaRPr>
          </a:p>
          <a:p>
            <a:pPr marL="285750" indent="-285750"/>
            <a:r>
              <a:rPr lang="en-US" sz="5600" dirty="0">
                <a:ea typeface="Calibri" panose="020F0502020204030204" pitchFamily="34" charset="0"/>
              </a:rPr>
              <a:t>CARES Acts Student – Award $2,691,065; Spent $2,691,065. Student emergency grants to assist with COVID-related </a:t>
            </a:r>
            <a:r>
              <a:rPr lang="en-US" sz="5600" dirty="0" smtClean="0">
                <a:ea typeface="Calibri" panose="020F0502020204030204" pitchFamily="34" charset="0"/>
              </a:rPr>
              <a:t>costs </a:t>
            </a:r>
            <a:r>
              <a:rPr lang="en-US" sz="5600" dirty="0">
                <a:ea typeface="Calibri" panose="020F0502020204030204" pitchFamily="34" charset="0"/>
              </a:rPr>
              <a:t>for living expenses, etc.</a:t>
            </a:r>
          </a:p>
          <a:p>
            <a:endParaRPr lang="en-US" sz="5600" dirty="0">
              <a:ea typeface="Calibri" panose="020F0502020204030204" pitchFamily="34" charset="0"/>
            </a:endParaRPr>
          </a:p>
          <a:p>
            <a:pPr marL="285750" indent="-285750"/>
            <a:r>
              <a:rPr lang="en-US" sz="5600" dirty="0">
                <a:ea typeface="Calibri" panose="020F0502020204030204" pitchFamily="34" charset="0"/>
              </a:rPr>
              <a:t>CARES Acts Institutional – Award $2,691,065; Spent $2,691,065. </a:t>
            </a:r>
            <a:r>
              <a:rPr lang="en-US" sz="5600" dirty="0"/>
              <a:t>Offset COVID-19 room and board adjustment reimbursements to students.</a:t>
            </a:r>
          </a:p>
          <a:p>
            <a:endParaRPr lang="en-US" sz="5600" dirty="0">
              <a:ea typeface="Calibri" panose="020F0502020204030204" pitchFamily="34" charset="0"/>
            </a:endParaRPr>
          </a:p>
          <a:p>
            <a:pPr marL="285750" indent="-285750"/>
            <a:r>
              <a:rPr lang="en-US" sz="5600" dirty="0">
                <a:ea typeface="Calibri" panose="020F0502020204030204" pitchFamily="34" charset="0"/>
              </a:rPr>
              <a:t>CARES Acts SIP – Award $266,144; Spent $266,144. </a:t>
            </a:r>
            <a:r>
              <a:rPr lang="en-US" sz="5600" dirty="0"/>
              <a:t>Offset COVID-19 room and board adjustment reimbursements to students.</a:t>
            </a:r>
          </a:p>
          <a:p>
            <a:pPr marL="285750" indent="-285750"/>
            <a:endParaRPr lang="en-US" sz="5600" dirty="0"/>
          </a:p>
          <a:p>
            <a:pPr marL="285750" indent="-285750"/>
            <a:r>
              <a:rPr lang="en-US" sz="5600" dirty="0">
                <a:ea typeface="Calibri" panose="020F0502020204030204" pitchFamily="34" charset="0"/>
              </a:rPr>
              <a:t>CRRSAA Student – Award $2,691,065; Spent $2,691,065. Student emergency grants to assist with COVID-related </a:t>
            </a:r>
            <a:r>
              <a:rPr lang="en-US" sz="5600" dirty="0" smtClean="0">
                <a:ea typeface="Calibri" panose="020F0502020204030204" pitchFamily="34" charset="0"/>
              </a:rPr>
              <a:t>costs </a:t>
            </a:r>
            <a:r>
              <a:rPr lang="en-US" sz="5600" dirty="0">
                <a:ea typeface="Calibri" panose="020F0502020204030204" pitchFamily="34" charset="0"/>
              </a:rPr>
              <a:t>for living expenses, etc.</a:t>
            </a:r>
          </a:p>
          <a:p>
            <a:endParaRPr lang="en-US" sz="5600" dirty="0">
              <a:ea typeface="Calibri" panose="020F0502020204030204" pitchFamily="34" charset="0"/>
            </a:endParaRPr>
          </a:p>
          <a:p>
            <a:pPr marL="285750" indent="-285750"/>
            <a:r>
              <a:rPr lang="en-US" sz="5600" dirty="0">
                <a:ea typeface="Calibri" panose="020F0502020204030204" pitchFamily="34" charset="0"/>
              </a:rPr>
              <a:t>CRRSAA Institutional – Award $5,732,109; Spent $5,732,109. </a:t>
            </a:r>
            <a:r>
              <a:rPr lang="en-US" sz="5600" dirty="0"/>
              <a:t>Offset lost revenue for </a:t>
            </a:r>
            <a:r>
              <a:rPr lang="en-US" sz="5600" dirty="0" smtClean="0"/>
              <a:t>tuition</a:t>
            </a:r>
            <a:r>
              <a:rPr lang="en-US" sz="5600" dirty="0"/>
              <a:t>, </a:t>
            </a:r>
            <a:r>
              <a:rPr lang="en-US" sz="5600" dirty="0" smtClean="0"/>
              <a:t>room</a:t>
            </a:r>
            <a:r>
              <a:rPr lang="en-US" sz="5600" dirty="0"/>
              <a:t>, </a:t>
            </a:r>
            <a:r>
              <a:rPr lang="en-US" sz="5600" dirty="0" smtClean="0"/>
              <a:t>board</a:t>
            </a:r>
            <a:r>
              <a:rPr lang="en-US" sz="5600" dirty="0"/>
              <a:t>, and </a:t>
            </a:r>
            <a:r>
              <a:rPr lang="en-US" sz="5600" dirty="0" smtClean="0"/>
              <a:t>safety.</a:t>
            </a:r>
          </a:p>
          <a:p>
            <a:pPr marL="285750" indent="-285750"/>
            <a:endParaRPr lang="en-US" sz="5600" dirty="0" smtClean="0"/>
          </a:p>
          <a:p>
            <a:pPr marL="285750" indent="-285750"/>
            <a:r>
              <a:rPr lang="en-US" sz="5600" dirty="0"/>
              <a:t>CRRSAA SIP – Award $266,144; Spent $266,144. Offset lost revenue for </a:t>
            </a:r>
            <a:r>
              <a:rPr lang="en-US" sz="5600" dirty="0" smtClean="0"/>
              <a:t>tuition</a:t>
            </a:r>
            <a:r>
              <a:rPr lang="en-US" sz="5600" dirty="0"/>
              <a:t>, </a:t>
            </a:r>
            <a:r>
              <a:rPr lang="en-US" sz="5600" dirty="0" smtClean="0"/>
              <a:t>room</a:t>
            </a:r>
            <a:r>
              <a:rPr lang="en-US" sz="5600" dirty="0"/>
              <a:t>, </a:t>
            </a:r>
            <a:r>
              <a:rPr lang="en-US" sz="5600" dirty="0" smtClean="0"/>
              <a:t>board</a:t>
            </a:r>
            <a:r>
              <a:rPr lang="en-US" sz="5600" dirty="0"/>
              <a:t>, and </a:t>
            </a:r>
            <a:r>
              <a:rPr lang="en-US" sz="5600" dirty="0" smtClean="0"/>
              <a:t>safety</a:t>
            </a:r>
            <a:r>
              <a:rPr lang="en-US" sz="5600" dirty="0"/>
              <a:t>.</a:t>
            </a:r>
          </a:p>
          <a:p>
            <a:pPr marL="285750" indent="-285750"/>
            <a:endParaRPr lang="en-US" sz="5600" dirty="0"/>
          </a:p>
          <a:p>
            <a:pPr marL="285750" indent="-285750"/>
            <a:r>
              <a:rPr lang="en-US" sz="5600" dirty="0"/>
              <a:t>ARP Student – Award $7,386,899; Spent $7,318,717. Student emergency grants to assist with COVID-related </a:t>
            </a:r>
            <a:r>
              <a:rPr lang="en-US" sz="5600" dirty="0" smtClean="0"/>
              <a:t>costs </a:t>
            </a:r>
            <a:r>
              <a:rPr lang="en-US" sz="5600" dirty="0"/>
              <a:t>for living expenses, etc.</a:t>
            </a:r>
          </a:p>
          <a:p>
            <a:pPr marL="285750" indent="-285750"/>
            <a:endParaRPr lang="en-US" sz="5600" dirty="0"/>
          </a:p>
          <a:p>
            <a:pPr marL="285750" indent="-285750"/>
            <a:r>
              <a:rPr lang="en-US" sz="5600" dirty="0"/>
              <a:t>ARP Institutional – Award $7,374,604; Spent $6,239. Planned to offset lost revenue and COVID-related expenses.</a:t>
            </a:r>
          </a:p>
          <a:p>
            <a:pPr marL="285750" indent="-285750"/>
            <a:endParaRPr lang="en-US" sz="5600" dirty="0"/>
          </a:p>
          <a:p>
            <a:pPr marL="285750" indent="-285750"/>
            <a:r>
              <a:rPr lang="en-US" sz="5600" dirty="0"/>
              <a:t>ARP SIP – Award $652,879; Spent $0. Planned to offset lost revenue and COVID-related expenses.</a:t>
            </a:r>
          </a:p>
          <a:p>
            <a:pPr marL="285750" indent="-285750"/>
            <a:endParaRPr lang="en-US" dirty="0"/>
          </a:p>
        </p:txBody>
      </p:sp>
    </p:spTree>
    <p:extLst>
      <p:ext uri="{BB962C8B-B14F-4D97-AF65-F5344CB8AC3E}">
        <p14:creationId xmlns:p14="http://schemas.microsoft.com/office/powerpoint/2010/main" val="1957272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884099"/>
              </p:ext>
            </p:extLst>
          </p:nvPr>
        </p:nvGraphicFramePr>
        <p:xfrm>
          <a:off x="1676400" y="1688764"/>
          <a:ext cx="7239000" cy="4495802"/>
        </p:xfrm>
        <a:graphic>
          <a:graphicData uri="http://schemas.openxmlformats.org/drawingml/2006/table">
            <a:tbl>
              <a:tblPr firstRow="1" bandRow="1">
                <a:tableStyleId>{85BE263C-DBD7-4A20-BB59-AAB30ACAA65A}</a:tableStyleId>
              </a:tblPr>
              <a:tblGrid>
                <a:gridCol w="4038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14437">
                <a:tc>
                  <a:txBody>
                    <a:bodyPr/>
                    <a:lstStyle/>
                    <a:p>
                      <a:pPr algn="l" fontAlgn="ctr"/>
                      <a:r>
                        <a:rPr lang="en-US" sz="1800" b="1" i="0" u="none" strike="noStrike" dirty="0">
                          <a:solidFill>
                            <a:schemeClr val="bg1"/>
                          </a:solidFill>
                          <a:effectLst/>
                          <a:latin typeface="Raleway" panose="020B0503030101060003" pitchFamily="34" charset="0"/>
                        </a:rPr>
                        <a:t>Full-time Graduate Fees </a:t>
                      </a:r>
                      <a:br>
                        <a:rPr lang="en-US" sz="1800" b="1" i="0" u="none" strike="noStrike" dirty="0">
                          <a:solidFill>
                            <a:schemeClr val="bg1"/>
                          </a:solidFill>
                          <a:effectLst/>
                          <a:latin typeface="Raleway" panose="020B0503030101060003" pitchFamily="34" charset="0"/>
                        </a:rPr>
                      </a:br>
                      <a:r>
                        <a:rPr lang="en-US" sz="1800" b="1" i="0" u="none" strike="noStrike" dirty="0">
                          <a:solidFill>
                            <a:schemeClr val="bg1"/>
                          </a:solidFill>
                          <a:effectLst/>
                          <a:latin typeface="Raleway" panose="020B0503030101060003" pitchFamily="34" charset="0"/>
                        </a:rPr>
                        <a:t>per Semester *</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79232E"/>
                    </a:solidFill>
                  </a:tcPr>
                </a:tc>
                <a:tc>
                  <a:txBody>
                    <a:bodyPr/>
                    <a:lstStyle/>
                    <a:p>
                      <a:pPr marL="0" indent="0" algn="r" defTabSz="114300" fontAlgn="ctr"/>
                      <a:r>
                        <a:rPr lang="en-US" sz="1800" b="1" i="0" u="none" strike="noStrike" dirty="0">
                          <a:solidFill>
                            <a:schemeClr val="bg1"/>
                          </a:solidFill>
                          <a:effectLst/>
                          <a:latin typeface="Raleway" panose="020B0503030101060003" pitchFamily="34" charset="0"/>
                        </a:rPr>
                        <a:t>Resident</a:t>
                      </a:r>
                    </a:p>
                  </a:txBody>
                  <a:tcPr marL="428625" marR="9525" marT="9525" marB="0" anchor="ctr">
                    <a:lnT w="12700" cap="flat" cmpd="sng" algn="ctr">
                      <a:solidFill>
                        <a:schemeClr val="tx1"/>
                      </a:solidFill>
                      <a:prstDash val="solid"/>
                      <a:round/>
                      <a:headEnd type="none" w="med" len="med"/>
                      <a:tailEnd type="none" w="med" len="med"/>
                    </a:lnT>
                    <a:solidFill>
                      <a:srgbClr val="79232E"/>
                    </a:solidFill>
                  </a:tcPr>
                </a:tc>
                <a:tc>
                  <a:txBody>
                    <a:bodyPr/>
                    <a:lstStyle/>
                    <a:p>
                      <a:pPr algn="r" fontAlgn="ctr"/>
                      <a:r>
                        <a:rPr lang="en-US" sz="1800" b="1" i="0" u="none" strike="noStrike" dirty="0">
                          <a:solidFill>
                            <a:schemeClr val="bg1"/>
                          </a:solidFill>
                          <a:effectLst/>
                          <a:latin typeface="Raleway" panose="020B0503030101060003" pitchFamily="34" charset="0"/>
                        </a:rPr>
                        <a:t>Non-Resident</a:t>
                      </a:r>
                    </a:p>
                  </a:txBody>
                  <a:tcPr marL="25717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79232E"/>
                    </a:solidFill>
                  </a:tcPr>
                </a:tc>
                <a:extLst>
                  <a:ext uri="{0D108BD9-81ED-4DB2-BD59-A6C34878D82A}">
                    <a16:rowId xmlns:a16="http://schemas.microsoft.com/office/drawing/2014/main" val="10000"/>
                  </a:ext>
                </a:extLst>
              </a:tr>
              <a:tr h="623212">
                <a:tc>
                  <a:txBody>
                    <a:bodyPr/>
                    <a:lstStyle/>
                    <a:p>
                      <a:pPr algn="l" fontAlgn="ctr"/>
                      <a:r>
                        <a:rPr lang="en-US" sz="1400" b="0" i="0" u="none" strike="noStrike">
                          <a:solidFill>
                            <a:srgbClr val="660000"/>
                          </a:solidFill>
                          <a:effectLst/>
                          <a:latin typeface="Raleway" panose="020B0503030101060003" pitchFamily="34" charset="0"/>
                        </a:rPr>
                        <a:t>E &amp; G Operating</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dirty="0" smtClean="0">
                          <a:solidFill>
                            <a:srgbClr val="660000"/>
                          </a:solidFill>
                          <a:effectLst/>
                          <a:latin typeface="Raleway" panose="020B0503030101060003" pitchFamily="34" charset="0"/>
                        </a:rPr>
                        <a:t>6,248</a:t>
                      </a:r>
                      <a:endParaRPr lang="en-US" sz="1400" b="0" i="0" u="none" strike="noStrike" dirty="0">
                        <a:solidFill>
                          <a:srgbClr val="660000"/>
                        </a:solidFill>
                        <a:effectLst/>
                        <a:latin typeface="Raleway" panose="020B0503030101060003" pitchFamily="34" charset="0"/>
                      </a:endParaRPr>
                    </a:p>
                  </a:txBody>
                  <a:tcPr marL="8626" marR="8626" marT="8626" marB="0" anchor="ctr"/>
                </a:tc>
                <a:tc>
                  <a:txBody>
                    <a:bodyPr/>
                    <a:lstStyle/>
                    <a:p>
                      <a:pPr algn="r" fontAlgn="ctr"/>
                      <a:r>
                        <a:rPr lang="en-US" sz="1400" b="0" i="0" u="none" strike="noStrike" dirty="0" smtClean="0">
                          <a:solidFill>
                            <a:srgbClr val="660000"/>
                          </a:solidFill>
                          <a:effectLst/>
                          <a:latin typeface="Raleway" panose="020B0503030101060003" pitchFamily="34" charset="0"/>
                        </a:rPr>
                        <a:t>12,827</a:t>
                      </a:r>
                      <a:endParaRPr lang="en-US" sz="1400" b="0" i="0" u="none" strike="noStrike" dirty="0">
                        <a:solidFill>
                          <a:srgbClr val="660000"/>
                        </a:solidFill>
                        <a:effectLst/>
                        <a:latin typeface="Raleway" panose="020B0503030101060003" pitchFamily="34" charset="0"/>
                      </a:endParaRP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93194">
                <a:tc>
                  <a:txBody>
                    <a:bodyPr/>
                    <a:lstStyle/>
                    <a:p>
                      <a:pPr algn="l" fontAlgn="ctr"/>
                      <a:r>
                        <a:rPr lang="en-US" sz="1400" b="0" i="0" u="none" strike="noStrike">
                          <a:solidFill>
                            <a:srgbClr val="660000"/>
                          </a:solidFill>
                          <a:effectLst/>
                          <a:latin typeface="Raleway" panose="020B0503030101060003" pitchFamily="34" charset="0"/>
                        </a:rPr>
                        <a:t>Information Technology</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155</a:t>
                      </a:r>
                    </a:p>
                  </a:txBody>
                  <a:tcPr marL="8626" marR="8626" marT="8626" marB="0" anchor="ctr"/>
                </a:tc>
                <a:tc>
                  <a:txBody>
                    <a:bodyPr/>
                    <a:lstStyle/>
                    <a:p>
                      <a:pPr algn="r" fontAlgn="ctr"/>
                      <a:r>
                        <a:rPr lang="en-US" sz="1400" b="0" i="0" u="none" strike="noStrike">
                          <a:solidFill>
                            <a:srgbClr val="660000"/>
                          </a:solidFill>
                          <a:effectLst/>
                          <a:latin typeface="Raleway" panose="020B0503030101060003" pitchFamily="34" charset="0"/>
                        </a:rPr>
                        <a:t>155</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5388">
                <a:tc>
                  <a:txBody>
                    <a:bodyPr/>
                    <a:lstStyle/>
                    <a:p>
                      <a:pPr algn="l" fontAlgn="ctr"/>
                      <a:r>
                        <a:rPr lang="en-US" sz="1400" b="0" i="0" u="none" strike="noStrike" dirty="0">
                          <a:solidFill>
                            <a:srgbClr val="660000"/>
                          </a:solidFill>
                          <a:effectLst/>
                          <a:latin typeface="Raleway" panose="020B0503030101060003" pitchFamily="34" charset="0"/>
                        </a:rPr>
                        <a:t>Student Activity</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790</a:t>
                      </a:r>
                    </a:p>
                  </a:txBody>
                  <a:tcPr marL="8626" marR="8626" marT="8626" marB="0" anchor="ctr"/>
                </a:tc>
                <a:tc>
                  <a:txBody>
                    <a:bodyPr/>
                    <a:lstStyle/>
                    <a:p>
                      <a:pPr algn="r" fontAlgn="ctr"/>
                      <a:r>
                        <a:rPr lang="en-US" sz="1400" b="0" i="0" u="none" strike="noStrike">
                          <a:solidFill>
                            <a:srgbClr val="660000"/>
                          </a:solidFill>
                          <a:effectLst/>
                          <a:latin typeface="Raleway" panose="020B0503030101060003" pitchFamily="34" charset="0"/>
                        </a:rPr>
                        <a:t>790</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0567189"/>
                  </a:ext>
                </a:extLst>
              </a:tr>
              <a:tr h="656249">
                <a:tc>
                  <a:txBody>
                    <a:bodyPr/>
                    <a:lstStyle/>
                    <a:p>
                      <a:pPr algn="l" fontAlgn="ctr"/>
                      <a:r>
                        <a:rPr lang="en-US" sz="1400" b="0" i="0" u="none" strike="noStrike">
                          <a:solidFill>
                            <a:srgbClr val="660000"/>
                          </a:solidFill>
                          <a:effectLst/>
                          <a:latin typeface="Raleway" panose="020B0503030101060003" pitchFamily="34" charset="0"/>
                        </a:rPr>
                        <a:t>Debt Service Institutional Bonds (tuition)</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660000"/>
                          </a:solidFill>
                          <a:effectLst/>
                          <a:latin typeface="Raleway" panose="020B0503030101060003" pitchFamily="34" charset="0"/>
                        </a:rPr>
                        <a:t>521</a:t>
                      </a:r>
                    </a:p>
                  </a:txBody>
                  <a:tcPr marL="8626" marR="8626" marT="8626" marB="0" anchor="ctr"/>
                </a:tc>
                <a:tc>
                  <a:txBody>
                    <a:bodyPr/>
                    <a:lstStyle/>
                    <a:p>
                      <a:pPr algn="r" fontAlgn="ctr"/>
                      <a:r>
                        <a:rPr lang="en-US" sz="1400" b="0" i="0" u="none" strike="noStrike">
                          <a:solidFill>
                            <a:srgbClr val="660000"/>
                          </a:solidFill>
                          <a:effectLst/>
                          <a:latin typeface="Raleway" panose="020B0503030101060003" pitchFamily="34" charset="0"/>
                        </a:rPr>
                        <a:t>1,107</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0961644"/>
                  </a:ext>
                </a:extLst>
              </a:tr>
              <a:tr h="467774">
                <a:tc>
                  <a:txBody>
                    <a:bodyPr/>
                    <a:lstStyle/>
                    <a:p>
                      <a:pPr algn="l" fontAlgn="ctr"/>
                      <a:r>
                        <a:rPr lang="en-US" sz="1400" b="0" i="0" u="none" strike="noStrike">
                          <a:solidFill>
                            <a:srgbClr val="660000"/>
                          </a:solidFill>
                          <a:effectLst/>
                          <a:latin typeface="Raleway" panose="020B0503030101060003" pitchFamily="34" charset="0"/>
                        </a:rPr>
                        <a:t>Debt Service Revenue Bonds (athletic)</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dirty="0">
                          <a:solidFill>
                            <a:srgbClr val="660000"/>
                          </a:solidFill>
                          <a:effectLst/>
                          <a:latin typeface="Raleway" panose="020B0503030101060003" pitchFamily="34" charset="0"/>
                        </a:rPr>
                        <a:t>22</a:t>
                      </a:r>
                    </a:p>
                  </a:txBody>
                  <a:tcPr marL="8626" marR="8626" marT="8626" marB="0" anchor="ctr"/>
                </a:tc>
                <a:tc>
                  <a:txBody>
                    <a:bodyPr/>
                    <a:lstStyle/>
                    <a:p>
                      <a:pPr algn="r" fontAlgn="ctr"/>
                      <a:r>
                        <a:rPr lang="en-US" sz="1400" b="0" i="0" u="none" strike="noStrike">
                          <a:solidFill>
                            <a:srgbClr val="660000"/>
                          </a:solidFill>
                          <a:effectLst/>
                          <a:latin typeface="Raleway" panose="020B0503030101060003" pitchFamily="34" charset="0"/>
                        </a:rPr>
                        <a:t>22</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2387802"/>
                  </a:ext>
                </a:extLst>
              </a:tr>
              <a:tr h="467774">
                <a:tc>
                  <a:txBody>
                    <a:bodyPr/>
                    <a:lstStyle/>
                    <a:p>
                      <a:pPr algn="r" fontAlgn="ctr"/>
                      <a:r>
                        <a:rPr lang="en-US" sz="1400" b="1" i="0" u="none" strike="noStrike">
                          <a:solidFill>
                            <a:srgbClr val="660000"/>
                          </a:solidFill>
                          <a:effectLst/>
                          <a:latin typeface="Raleway" panose="020B0503030101060003" pitchFamily="34" charset="0"/>
                        </a:rPr>
                        <a:t>Total</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dirty="0">
                          <a:solidFill>
                            <a:srgbClr val="660000"/>
                          </a:solidFill>
                          <a:effectLst/>
                          <a:latin typeface="Raleway" panose="020B0503030101060003" pitchFamily="34" charset="0"/>
                        </a:rPr>
                        <a:t>$</a:t>
                      </a:r>
                      <a:r>
                        <a:rPr lang="en-US" sz="1400" b="0" i="0" u="none" strike="noStrike" dirty="0" smtClean="0">
                          <a:solidFill>
                            <a:srgbClr val="660000"/>
                          </a:solidFill>
                          <a:effectLst/>
                          <a:latin typeface="Raleway" panose="020B0503030101060003" pitchFamily="34" charset="0"/>
                        </a:rPr>
                        <a:t>7,736 </a:t>
                      </a:r>
                      <a:endParaRPr lang="en-US" sz="1400" b="0" i="0" u="none" strike="noStrike" dirty="0">
                        <a:solidFill>
                          <a:srgbClr val="660000"/>
                        </a:solidFill>
                        <a:effectLst/>
                        <a:latin typeface="Raleway" panose="020B0503030101060003" pitchFamily="34" charset="0"/>
                      </a:endParaRPr>
                    </a:p>
                  </a:txBody>
                  <a:tcPr marL="8626" marR="8626" marT="8626" marB="0" anchor="ctr"/>
                </a:tc>
                <a:tc>
                  <a:txBody>
                    <a:bodyPr/>
                    <a:lstStyle/>
                    <a:p>
                      <a:pPr algn="r" fontAlgn="ctr"/>
                      <a:r>
                        <a:rPr lang="en-US" sz="1400" b="0" i="0" u="none" strike="noStrike" dirty="0">
                          <a:solidFill>
                            <a:srgbClr val="660000"/>
                          </a:solidFill>
                          <a:effectLst/>
                          <a:latin typeface="Raleway" panose="020B0503030101060003" pitchFamily="34" charset="0"/>
                        </a:rPr>
                        <a:t>$</a:t>
                      </a:r>
                      <a:r>
                        <a:rPr lang="en-US" sz="1400" b="0" i="0" u="none" strike="noStrike" dirty="0" smtClean="0">
                          <a:solidFill>
                            <a:srgbClr val="660000"/>
                          </a:solidFill>
                          <a:effectLst/>
                          <a:latin typeface="Raleway" panose="020B0503030101060003" pitchFamily="34" charset="0"/>
                        </a:rPr>
                        <a:t>14,901 </a:t>
                      </a:r>
                      <a:endParaRPr lang="en-US" sz="1400" b="0" i="0" u="none" strike="noStrike" dirty="0">
                        <a:solidFill>
                          <a:srgbClr val="660000"/>
                        </a:solidFill>
                        <a:effectLst/>
                        <a:latin typeface="Raleway" panose="020B0503030101060003" pitchFamily="34" charset="0"/>
                      </a:endParaRP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2042090"/>
                  </a:ext>
                </a:extLst>
              </a:tr>
              <a:tr h="467774">
                <a:tc>
                  <a:txBody>
                    <a:bodyPr/>
                    <a:lstStyle/>
                    <a:p>
                      <a:pPr algn="l"/>
                      <a:r>
                        <a:rPr lang="en-US" sz="1900" u="none" dirty="0">
                          <a:solidFill>
                            <a:srgbClr val="660000"/>
                          </a:solidFill>
                          <a:latin typeface="Raleway" panose="020B0503030101060003" pitchFamily="34" charset="0"/>
                        </a:rPr>
                        <a:t>% Increase from Previous Year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900" u="none" dirty="0">
                          <a:solidFill>
                            <a:srgbClr val="660000"/>
                          </a:solidFill>
                          <a:latin typeface="Raleway" panose="020B0503030101060003" pitchFamily="34" charset="0"/>
                        </a:rPr>
                        <a:t>1</a:t>
                      </a:r>
                      <a:r>
                        <a:rPr lang="en-US" sz="1900" u="none" dirty="0" smtClean="0">
                          <a:solidFill>
                            <a:srgbClr val="660000"/>
                          </a:solidFill>
                          <a:latin typeface="Raleway" panose="020B0503030101060003" pitchFamily="34" charset="0"/>
                        </a:rPr>
                        <a:t>.0</a:t>
                      </a:r>
                      <a:r>
                        <a:rPr lang="en-US" sz="1900" u="none" dirty="0">
                          <a:solidFill>
                            <a:srgbClr val="660000"/>
                          </a:solidFill>
                          <a:latin typeface="Raleway" panose="020B0503030101060003" pitchFamily="34" charset="0"/>
                        </a:rPr>
                        <a:t>%</a:t>
                      </a:r>
                    </a:p>
                  </a:txBody>
                  <a:tcPr>
                    <a:lnB w="12700" cap="flat" cmpd="sng" algn="ctr">
                      <a:solidFill>
                        <a:schemeClr val="tx1"/>
                      </a:solidFill>
                      <a:prstDash val="solid"/>
                      <a:round/>
                      <a:headEnd type="none" w="med" len="med"/>
                      <a:tailEnd type="none" w="med" len="med"/>
                    </a:lnB>
                  </a:tcPr>
                </a:tc>
                <a:tc>
                  <a:txBody>
                    <a:bodyPr/>
                    <a:lstStyle/>
                    <a:p>
                      <a:pPr marL="0" indent="0" algn="r">
                        <a:lnSpc>
                          <a:spcPct val="100000"/>
                        </a:lnSpc>
                        <a:spcBef>
                          <a:spcPts val="0"/>
                        </a:spcBef>
                        <a:spcAft>
                          <a:spcPts val="0"/>
                        </a:spcAft>
                        <a:buFont typeface="Arial" panose="020B0604020202020204" pitchFamily="34" charset="0"/>
                        <a:buNone/>
                      </a:pPr>
                      <a:r>
                        <a:rPr lang="en-US" sz="1900" dirty="0">
                          <a:solidFill>
                            <a:srgbClr val="660000"/>
                          </a:solidFill>
                          <a:latin typeface="Raleway" panose="020B0503030101060003" pitchFamily="34" charset="0"/>
                        </a:rPr>
                        <a:t>1</a:t>
                      </a:r>
                      <a:r>
                        <a:rPr lang="en-US" sz="1900" dirty="0" smtClean="0">
                          <a:solidFill>
                            <a:srgbClr val="660000"/>
                          </a:solidFill>
                          <a:latin typeface="Raleway" panose="020B0503030101060003" pitchFamily="34" charset="0"/>
                        </a:rPr>
                        <a:t>.0</a:t>
                      </a:r>
                      <a:r>
                        <a:rPr lang="en-US" sz="1900" dirty="0">
                          <a:solidFill>
                            <a:srgbClr val="660000"/>
                          </a:solidFill>
                          <a:latin typeface="Raleway" panose="020B0503030101060003" pitchFamily="34" charset="0"/>
                        </a:rPr>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33878"/>
                  </a:ext>
                </a:extLst>
              </a:tr>
            </a:tbl>
          </a:graphicData>
        </a:graphic>
      </p:graphicFrame>
      <p:sp>
        <p:nvSpPr>
          <p:cNvPr id="2" name="Slide Number Placeholder 1"/>
          <p:cNvSpPr>
            <a:spLocks noGrp="1"/>
          </p:cNvSpPr>
          <p:nvPr>
            <p:ph type="sldNum" sz="quarter" idx="12"/>
          </p:nvPr>
        </p:nvSpPr>
        <p:spPr/>
        <p:txBody>
          <a:bodyPr/>
          <a:lstStyle/>
          <a:p>
            <a:fld id="{CB912356-27C3-4014-A9FD-6ED5FD7D98D8}" type="slidenum">
              <a:rPr lang="en-US" smtClean="0"/>
              <a:t>20</a:t>
            </a:fld>
            <a:endParaRPr lang="en-US"/>
          </a:p>
        </p:txBody>
      </p:sp>
      <p:sp>
        <p:nvSpPr>
          <p:cNvPr id="7" name="Rectangle 6"/>
          <p:cNvSpPr/>
          <p:nvPr/>
        </p:nvSpPr>
        <p:spPr>
          <a:xfrm>
            <a:off x="1600200" y="6231135"/>
            <a:ext cx="2746457" cy="307777"/>
          </a:xfrm>
          <a:prstGeom prst="rect">
            <a:avLst/>
          </a:prstGeom>
        </p:spPr>
        <p:txBody>
          <a:bodyPr wrap="none">
            <a:spAutoFit/>
          </a:bodyPr>
          <a:lstStyle/>
          <a:p>
            <a:r>
              <a:rPr lang="en-US" sz="1400" dirty="0">
                <a:solidFill>
                  <a:srgbClr val="000000"/>
                </a:solidFill>
                <a:latin typeface="Calibri" panose="020F0502020204030204" pitchFamily="34" charset="0"/>
              </a:rPr>
              <a:t>*Based on 12 or more credit hours</a:t>
            </a:r>
            <a:r>
              <a:rPr lang="en-US" sz="1400" dirty="0"/>
              <a:t> </a:t>
            </a:r>
          </a:p>
        </p:txBody>
      </p:sp>
      <p:sp>
        <p:nvSpPr>
          <p:cNvPr id="6" name="Title 1"/>
          <p:cNvSpPr txBox="1">
            <a:spLocks/>
          </p:cNvSpPr>
          <p:nvPr/>
        </p:nvSpPr>
        <p:spPr>
          <a:xfrm>
            <a:off x="1828800" y="274320"/>
            <a:ext cx="7467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atin typeface="Raleway" panose="020B0503030101060003" pitchFamily="34" charset="0"/>
              </a:rPr>
              <a:t>2021-22 </a:t>
            </a:r>
            <a:r>
              <a:rPr lang="en-US" sz="4000" b="1" dirty="0">
                <a:latin typeface="Raleway" panose="020B0503030101060003" pitchFamily="34" charset="0"/>
              </a:rPr>
              <a:t>Tuition &amp; Fee Schedule, Graduate</a:t>
            </a:r>
          </a:p>
        </p:txBody>
      </p:sp>
    </p:spTree>
    <p:extLst>
      <p:ext uri="{BB962C8B-B14F-4D97-AF65-F5344CB8AC3E}">
        <p14:creationId xmlns:p14="http://schemas.microsoft.com/office/powerpoint/2010/main" val="233178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 &amp; Grants</a:t>
            </a:r>
          </a:p>
        </p:txBody>
      </p:sp>
      <p:sp>
        <p:nvSpPr>
          <p:cNvPr id="4" name="Slide Number Placeholder 3"/>
          <p:cNvSpPr>
            <a:spLocks noGrp="1"/>
          </p:cNvSpPr>
          <p:nvPr>
            <p:ph type="sldNum" sz="quarter" idx="12"/>
          </p:nvPr>
        </p:nvSpPr>
        <p:spPr/>
        <p:txBody>
          <a:bodyPr/>
          <a:lstStyle/>
          <a:p>
            <a:fld id="{0EBF85CB-8E6F-4C76-A97C-98828569AB90}" type="slidenum">
              <a:rPr lang="en-US" smtClean="0"/>
              <a:pPr/>
              <a:t>21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62395847"/>
              </p:ext>
            </p:extLst>
          </p:nvPr>
        </p:nvGraphicFramePr>
        <p:xfrm>
          <a:off x="2057400" y="1191260"/>
          <a:ext cx="6019800" cy="5175885"/>
        </p:xfrm>
        <a:graphic>
          <a:graphicData uri="http://schemas.openxmlformats.org/drawingml/2006/table">
            <a:tbl>
              <a:tblPr firstRow="1" bandRow="1">
                <a:tableStyleId>{073A0DAA-6AF3-43AB-8588-CEC1D06C72B9}</a:tableStyleId>
              </a:tblPr>
              <a:tblGrid>
                <a:gridCol w="4700392">
                  <a:extLst>
                    <a:ext uri="{9D8B030D-6E8A-4147-A177-3AD203B41FA5}">
                      <a16:colId xmlns:a16="http://schemas.microsoft.com/office/drawing/2014/main" val="691258459"/>
                    </a:ext>
                  </a:extLst>
                </a:gridCol>
                <a:gridCol w="1319408">
                  <a:extLst>
                    <a:ext uri="{9D8B030D-6E8A-4147-A177-3AD203B41FA5}">
                      <a16:colId xmlns:a16="http://schemas.microsoft.com/office/drawing/2014/main" val="2701693944"/>
                    </a:ext>
                  </a:extLst>
                </a:gridCol>
              </a:tblGrid>
              <a:tr h="277727">
                <a:tc>
                  <a:txBody>
                    <a:bodyPr/>
                    <a:lstStyle/>
                    <a:p>
                      <a:pPr algn="l" fontAlgn="ctr"/>
                      <a:endParaRPr lang="en-US" sz="1800" b="1" i="0" u="none" strike="noStrike" dirty="0">
                        <a:solidFill>
                          <a:schemeClr val="tx1"/>
                        </a:solidFill>
                        <a:effectLst/>
                        <a:latin typeface="Raleway" panose="020B0503030101060003" pitchFamily="34" charset="0"/>
                      </a:endParaRPr>
                    </a:p>
                  </a:txBody>
                  <a:tcPr marL="9525" marR="9525" marT="9525" marB="0" anchor="ctr"/>
                </a:tc>
                <a:tc>
                  <a:txBody>
                    <a:bodyPr/>
                    <a:lstStyle/>
                    <a:p>
                      <a:pPr algn="l" fontAlgn="ctr"/>
                      <a:r>
                        <a:rPr lang="en-US" sz="1400" u="none" strike="noStrike" dirty="0" smtClean="0">
                          <a:effectLst/>
                        </a:rPr>
                        <a:t>2020-21</a:t>
                      </a:r>
                      <a:endParaRPr lang="en-US" sz="1400" b="1" i="0" u="none" strike="noStrike" dirty="0">
                        <a:solidFill>
                          <a:schemeClr val="bg1"/>
                        </a:solidFill>
                        <a:effectLst/>
                        <a:latin typeface="Raleway" panose="020B0503030101060003" pitchFamily="34" charset="0"/>
                      </a:endParaRPr>
                    </a:p>
                  </a:txBody>
                  <a:tcPr marL="257175" marR="9525" marT="9525" marB="0" anchor="ctr"/>
                </a:tc>
                <a:extLst>
                  <a:ext uri="{0D108BD9-81ED-4DB2-BD59-A6C34878D82A}">
                    <a16:rowId xmlns:a16="http://schemas.microsoft.com/office/drawing/2014/main" val="349197227"/>
                  </a:ext>
                </a:extLst>
              </a:tr>
              <a:tr h="277727">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tc>
                  <a:txBody>
                    <a:bodyPr/>
                    <a:lstStyle/>
                    <a:p>
                      <a:pPr algn="ctr" fontAlgn="ctr"/>
                      <a:r>
                        <a:rPr lang="en-US" sz="1100" u="none" strike="noStrike" dirty="0">
                          <a:effectLst/>
                        </a:rPr>
                        <a:t>Dollars</a:t>
                      </a:r>
                      <a:endParaRPr lang="en-US" sz="1100" b="0" i="0" u="none" strike="noStrike" dirty="0">
                        <a:solidFill>
                          <a:schemeClr val="tx1"/>
                        </a:solidFill>
                        <a:effectLst/>
                        <a:latin typeface="Raleway" panose="020B0503030101060003" pitchFamily="34" charset="0"/>
                      </a:endParaRPr>
                    </a:p>
                  </a:txBody>
                  <a:tcPr marL="428625" marR="9525" marT="9525" marB="0" anchor="ctr"/>
                </a:tc>
                <a:extLst>
                  <a:ext uri="{0D108BD9-81ED-4DB2-BD59-A6C34878D82A}">
                    <a16:rowId xmlns:a16="http://schemas.microsoft.com/office/drawing/2014/main" val="2730880546"/>
                  </a:ext>
                </a:extLst>
              </a:tr>
              <a:tr h="277727">
                <a:tc>
                  <a:txBody>
                    <a:bodyPr/>
                    <a:lstStyle/>
                    <a:p>
                      <a:pPr algn="l" fontAlgn="ctr"/>
                      <a:r>
                        <a:rPr lang="en-US" sz="1200" u="none" strike="noStrike" dirty="0">
                          <a:effectLst/>
                        </a:rPr>
                        <a:t>FEDERAL</a:t>
                      </a:r>
                      <a:endParaRPr lang="en-US" sz="1200" b="1" i="0" u="none" strike="noStrike" dirty="0">
                        <a:solidFill>
                          <a:schemeClr val="tx1"/>
                        </a:solidFill>
                        <a:effectLst/>
                        <a:latin typeface="Raleway" panose="020B0503030101060003" pitchFamily="34" charset="0"/>
                      </a:endParaRPr>
                    </a:p>
                  </a:txBody>
                  <a:tcPr marL="9525" marR="9525" marT="9525" marB="0" anchor="ctr"/>
                </a:tc>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extLst>
                  <a:ext uri="{0D108BD9-81ED-4DB2-BD59-A6C34878D82A}">
                    <a16:rowId xmlns:a16="http://schemas.microsoft.com/office/drawing/2014/main" val="2353384778"/>
                  </a:ext>
                </a:extLst>
              </a:tr>
              <a:tr h="173346">
                <a:tc>
                  <a:txBody>
                    <a:bodyPr/>
                    <a:lstStyle/>
                    <a:p>
                      <a:pPr algn="l" fontAlgn="ctr"/>
                      <a:r>
                        <a:rPr lang="en-US" sz="1100" u="none" strike="noStrike" dirty="0">
                          <a:effectLst/>
                        </a:rPr>
                        <a:t>PELL Grant</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$9,195,721</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3786357504"/>
                  </a:ext>
                </a:extLst>
              </a:tr>
              <a:tr h="173346">
                <a:tc>
                  <a:txBody>
                    <a:bodyPr/>
                    <a:lstStyle/>
                    <a:p>
                      <a:pPr algn="l" fontAlgn="ctr"/>
                      <a:r>
                        <a:rPr lang="en-US" sz="1100" u="none" strike="noStrike" dirty="0">
                          <a:effectLst/>
                        </a:rPr>
                        <a:t>SEOG Grant</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marL="0" algn="r" defTabSz="914400" rtl="0" eaLnBrk="1" fontAlgn="ctr" latinLnBrk="0" hangingPunct="1"/>
                      <a:r>
                        <a:rPr lang="en-US" sz="1100" u="none" strike="noStrike" kern="1200" dirty="0" smtClean="0">
                          <a:solidFill>
                            <a:schemeClr val="dk1"/>
                          </a:solidFill>
                          <a:effectLst/>
                          <a:latin typeface="+mn-lt"/>
                          <a:ea typeface="+mn-ea"/>
                          <a:cs typeface="+mn-cs"/>
                        </a:rPr>
                        <a:t>$347,020</a:t>
                      </a:r>
                      <a:endParaRPr lang="en-US" sz="1100" u="none" strike="noStrike" kern="1200" dirty="0">
                        <a:solidFill>
                          <a:schemeClr val="dk1"/>
                        </a:solidFill>
                        <a:effectLst/>
                        <a:latin typeface="+mn-lt"/>
                        <a:ea typeface="+mn-ea"/>
                        <a:cs typeface="+mn-cs"/>
                      </a:endParaRPr>
                    </a:p>
                  </a:txBody>
                  <a:tcPr marL="8626" marR="8626" marT="8626" marB="0" anchor="ctr"/>
                </a:tc>
                <a:extLst>
                  <a:ext uri="{0D108BD9-81ED-4DB2-BD59-A6C34878D82A}">
                    <a16:rowId xmlns:a16="http://schemas.microsoft.com/office/drawing/2014/main" val="119464144"/>
                  </a:ext>
                </a:extLst>
              </a:tr>
              <a:tr h="173346">
                <a:tc>
                  <a:txBody>
                    <a:bodyPr/>
                    <a:lstStyle/>
                    <a:p>
                      <a:pPr algn="l" fontAlgn="ctr"/>
                      <a:r>
                        <a:rPr lang="en-US" sz="1100" u="none" strike="noStrike">
                          <a:effectLst/>
                        </a:rPr>
                        <a:t>TEACH</a:t>
                      </a:r>
                      <a:endParaRPr lang="en-US" sz="1100" b="0" i="0" u="none" strike="noStrike">
                        <a:solidFill>
                          <a:schemeClr val="tx1"/>
                        </a:solidFill>
                        <a:effectLst/>
                        <a:latin typeface="Raleway" panose="020B0503030101060003" pitchFamily="34" charset="0"/>
                      </a:endParaRPr>
                    </a:p>
                  </a:txBody>
                  <a:tcPr marL="9525" marR="9525" marT="9525" marB="0" anchor="ctr"/>
                </a:tc>
                <a:tc>
                  <a:txBody>
                    <a:bodyPr/>
                    <a:lstStyle/>
                    <a:p>
                      <a:pPr marL="0" algn="r" defTabSz="914400" rtl="0" eaLnBrk="1" fontAlgn="ctr" latinLnBrk="0" hangingPunct="1"/>
                      <a:r>
                        <a:rPr lang="en-US" sz="1100" u="none" strike="noStrike" kern="1200" dirty="0" smtClean="0">
                          <a:solidFill>
                            <a:schemeClr val="dk1"/>
                          </a:solidFill>
                          <a:effectLst/>
                          <a:latin typeface="+mn-lt"/>
                          <a:ea typeface="+mn-ea"/>
                          <a:cs typeface="+mn-cs"/>
                        </a:rPr>
                        <a:t>$231,012</a:t>
                      </a:r>
                      <a:endParaRPr lang="en-US" sz="1100" u="none" strike="noStrike" kern="1200" dirty="0">
                        <a:solidFill>
                          <a:schemeClr val="dk1"/>
                        </a:solidFill>
                        <a:effectLst/>
                        <a:latin typeface="+mn-lt"/>
                        <a:ea typeface="+mn-ea"/>
                        <a:cs typeface="+mn-cs"/>
                      </a:endParaRPr>
                    </a:p>
                  </a:txBody>
                  <a:tcPr marL="8626" marR="8626" marT="8626" marB="0" anchor="ctr"/>
                </a:tc>
                <a:extLst>
                  <a:ext uri="{0D108BD9-81ED-4DB2-BD59-A6C34878D82A}">
                    <a16:rowId xmlns:a16="http://schemas.microsoft.com/office/drawing/2014/main" val="917038008"/>
                  </a:ext>
                </a:extLst>
              </a:tr>
              <a:tr h="173346">
                <a:tc>
                  <a:txBody>
                    <a:bodyPr/>
                    <a:lstStyle/>
                    <a:p>
                      <a:pPr algn="r" fontAlgn="ctr"/>
                      <a:r>
                        <a:rPr lang="en-US" sz="1100" u="none" strike="noStrike" dirty="0">
                          <a:effectLst/>
                        </a:rPr>
                        <a:t>Total</a:t>
                      </a:r>
                      <a:endParaRPr lang="en-US" sz="1100" b="1"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a:effectLst/>
                        </a:rPr>
                        <a:t>$</a:t>
                      </a:r>
                      <a:r>
                        <a:rPr lang="en-US" sz="1100" u="none" strike="noStrike" dirty="0" smtClean="0">
                          <a:effectLst/>
                        </a:rPr>
                        <a:t>9,773,753 </a:t>
                      </a:r>
                      <a:endParaRPr lang="en-US" sz="1100" b="1"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655209990"/>
                  </a:ext>
                </a:extLst>
              </a:tr>
              <a:tr h="277727">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extLst>
                  <a:ext uri="{0D108BD9-81ED-4DB2-BD59-A6C34878D82A}">
                    <a16:rowId xmlns:a16="http://schemas.microsoft.com/office/drawing/2014/main" val="1720201270"/>
                  </a:ext>
                </a:extLst>
              </a:tr>
              <a:tr h="277727">
                <a:tc>
                  <a:txBody>
                    <a:bodyPr/>
                    <a:lstStyle/>
                    <a:p>
                      <a:pPr algn="l" fontAlgn="ctr"/>
                      <a:r>
                        <a:rPr lang="en-US" sz="1200" u="none" strike="noStrike" dirty="0">
                          <a:effectLst/>
                        </a:rPr>
                        <a:t>STATE</a:t>
                      </a:r>
                      <a:endParaRPr lang="en-US" sz="1200" b="1" i="0" u="none" strike="noStrike" dirty="0">
                        <a:solidFill>
                          <a:schemeClr val="tx1"/>
                        </a:solidFill>
                        <a:effectLst/>
                        <a:latin typeface="Raleway" panose="020B0503030101060003" pitchFamily="34" charset="0"/>
                      </a:endParaRPr>
                    </a:p>
                  </a:txBody>
                  <a:tcPr marL="9525" marR="9525" marT="9525" marB="0" anchor="ctr"/>
                </a:tc>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extLst>
                  <a:ext uri="{0D108BD9-81ED-4DB2-BD59-A6C34878D82A}">
                    <a16:rowId xmlns:a16="http://schemas.microsoft.com/office/drawing/2014/main" val="248017536"/>
                  </a:ext>
                </a:extLst>
              </a:tr>
              <a:tr h="173346">
                <a:tc>
                  <a:txBody>
                    <a:bodyPr/>
                    <a:lstStyle/>
                    <a:p>
                      <a:pPr algn="l" fontAlgn="ctr"/>
                      <a:r>
                        <a:rPr lang="en-US" sz="1100" u="none" strike="noStrike" dirty="0">
                          <a:effectLst/>
                        </a:rPr>
                        <a:t>LIFE Scholarship</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$9,320,117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2797183084"/>
                  </a:ext>
                </a:extLst>
              </a:tr>
              <a:tr h="173346">
                <a:tc>
                  <a:txBody>
                    <a:bodyPr/>
                    <a:lstStyle/>
                    <a:p>
                      <a:pPr algn="l" fontAlgn="ctr"/>
                      <a:r>
                        <a:rPr lang="en-US" sz="1100" u="none" strike="noStrike" dirty="0">
                          <a:effectLst/>
                        </a:rPr>
                        <a:t>Palmetto Fellows Scholarship</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$1,758,234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2693233149"/>
                  </a:ext>
                </a:extLst>
              </a:tr>
              <a:tr h="173346">
                <a:tc>
                  <a:txBody>
                    <a:bodyPr/>
                    <a:lstStyle/>
                    <a:p>
                      <a:pPr algn="l" fontAlgn="ctr"/>
                      <a:r>
                        <a:rPr lang="en-US" sz="1100" u="none" strike="noStrike" dirty="0">
                          <a:effectLst/>
                        </a:rPr>
                        <a:t>HOPE Scholarship</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$840,614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1535455403"/>
                  </a:ext>
                </a:extLst>
              </a:tr>
              <a:tr h="173346">
                <a:tc>
                  <a:txBody>
                    <a:bodyPr/>
                    <a:lstStyle/>
                    <a:p>
                      <a:pPr algn="l" fontAlgn="ctr"/>
                      <a:r>
                        <a:rPr lang="en-US" sz="1100" u="none" strike="noStrike" dirty="0">
                          <a:effectLst/>
                        </a:rPr>
                        <a:t>SC Need Based Grant</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$1,878,512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1358245991"/>
                  </a:ext>
                </a:extLst>
              </a:tr>
              <a:tr h="173346">
                <a:tc>
                  <a:txBody>
                    <a:bodyPr/>
                    <a:lstStyle/>
                    <a:p>
                      <a:pPr algn="l" fontAlgn="ctr"/>
                      <a:r>
                        <a:rPr lang="en-US" sz="1100" u="none" strike="noStrike">
                          <a:effectLst/>
                        </a:rPr>
                        <a:t>SC Need Based Grant - CTP Students</a:t>
                      </a:r>
                      <a:endParaRPr lang="en-US" sz="1100" b="0" i="0" u="none" strike="noStrike">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$62.864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285404230"/>
                  </a:ext>
                </a:extLst>
              </a:tr>
              <a:tr h="173346">
                <a:tc>
                  <a:txBody>
                    <a:bodyPr/>
                    <a:lstStyle/>
                    <a:p>
                      <a:pPr algn="l" fontAlgn="ctr"/>
                      <a:r>
                        <a:rPr lang="en-US" sz="1100" u="none" strike="noStrike">
                          <a:effectLst/>
                        </a:rPr>
                        <a:t>National Guard Grant</a:t>
                      </a:r>
                      <a:endParaRPr lang="en-US" sz="1100" b="0" i="0" u="none" strike="noStrike">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$31,500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1384154463"/>
                  </a:ext>
                </a:extLst>
              </a:tr>
              <a:tr h="173346">
                <a:tc>
                  <a:txBody>
                    <a:bodyPr/>
                    <a:lstStyle/>
                    <a:p>
                      <a:pPr algn="l" fontAlgn="ctr"/>
                      <a:r>
                        <a:rPr lang="en-US" sz="1100" u="none" strike="noStrike" dirty="0">
                          <a:effectLst/>
                        </a:rPr>
                        <a:t>Teaching Fellows (loan forgive w/ work in-state)</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marL="0" algn="r" defTabSz="914400" rtl="0" eaLnBrk="1" fontAlgn="ctr" latinLnBrk="0" hangingPunct="1"/>
                      <a:r>
                        <a:rPr lang="en-US" sz="1100" u="none" strike="noStrike" kern="1200" dirty="0" smtClean="0">
                          <a:solidFill>
                            <a:schemeClr val="dk1"/>
                          </a:solidFill>
                          <a:effectLst/>
                          <a:latin typeface="+mn-lt"/>
                          <a:ea typeface="+mn-ea"/>
                          <a:cs typeface="+mn-cs"/>
                        </a:rPr>
                        <a:t>$743,151 </a:t>
                      </a:r>
                      <a:endParaRPr lang="en-US" sz="1100" u="none" strike="noStrike" kern="1200" dirty="0">
                        <a:solidFill>
                          <a:schemeClr val="dk1"/>
                        </a:solidFill>
                        <a:effectLst/>
                        <a:latin typeface="+mn-lt"/>
                        <a:ea typeface="+mn-ea"/>
                        <a:cs typeface="+mn-cs"/>
                      </a:endParaRPr>
                    </a:p>
                  </a:txBody>
                  <a:tcPr marL="8626" marR="8626" marT="8626" marB="0" anchor="ctr"/>
                </a:tc>
                <a:extLst>
                  <a:ext uri="{0D108BD9-81ED-4DB2-BD59-A6C34878D82A}">
                    <a16:rowId xmlns:a16="http://schemas.microsoft.com/office/drawing/2014/main" val="4060038977"/>
                  </a:ext>
                </a:extLst>
              </a:tr>
              <a:tr h="173346">
                <a:tc>
                  <a:txBody>
                    <a:bodyPr/>
                    <a:lstStyle/>
                    <a:p>
                      <a:pPr marL="0" algn="l" defTabSz="685800" rtl="0" eaLnBrk="1" fontAlgn="ctr" latinLnBrk="0" hangingPunct="1"/>
                      <a:r>
                        <a:rPr lang="en-US" sz="1100" u="none" strike="noStrike" kern="1200" dirty="0">
                          <a:effectLst/>
                        </a:rPr>
                        <a:t>SC Foster Care Youth Program </a:t>
                      </a:r>
                      <a:endParaRPr lang="en-US" sz="1100" b="0" i="0" u="none" strike="noStrike" kern="1200" dirty="0">
                        <a:solidFill>
                          <a:schemeClr val="tx1"/>
                        </a:solidFill>
                        <a:effectLst/>
                        <a:latin typeface="Raleway" panose="020B0503030101060003" pitchFamily="34" charset="0"/>
                        <a:ea typeface="+mn-ea"/>
                        <a:cs typeface="+mn-cs"/>
                      </a:endParaRPr>
                    </a:p>
                  </a:txBody>
                  <a:tcPr marL="9525" marR="9525" marT="9525" marB="0" anchor="ctr"/>
                </a:tc>
                <a:tc>
                  <a:txBody>
                    <a:bodyPr/>
                    <a:lstStyle/>
                    <a:p>
                      <a:pPr algn="r" fontAlgn="ctr"/>
                      <a:r>
                        <a:rPr lang="en-US" sz="1100" u="none" strike="noStrike" dirty="0" smtClean="0">
                          <a:effectLst/>
                        </a:rPr>
                        <a:t>$4,000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1027462708"/>
                  </a:ext>
                </a:extLst>
              </a:tr>
              <a:tr h="173346">
                <a:tc>
                  <a:txBody>
                    <a:bodyPr/>
                    <a:lstStyle/>
                    <a:p>
                      <a:pPr algn="r" fontAlgn="ctr"/>
                      <a:r>
                        <a:rPr lang="en-US" sz="1100" u="none" strike="noStrike" dirty="0">
                          <a:effectLst/>
                        </a:rPr>
                        <a:t>Total</a:t>
                      </a:r>
                      <a:endParaRPr lang="en-US" sz="1100" b="1"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t"/>
                      <a:r>
                        <a:rPr lang="en-US" sz="1100" u="none" strike="noStrike" dirty="0" smtClean="0">
                          <a:effectLst/>
                        </a:rPr>
                        <a:t>$14,638,992</a:t>
                      </a:r>
                      <a:endParaRPr lang="en-US" sz="1100" b="1" i="0" u="none" strike="noStrike" dirty="0">
                        <a:solidFill>
                          <a:srgbClr val="000000"/>
                        </a:solidFill>
                        <a:effectLst/>
                        <a:latin typeface="Raleway" panose="020B0503030101060003" pitchFamily="34" charset="0"/>
                      </a:endParaRPr>
                    </a:p>
                  </a:txBody>
                  <a:tcPr marL="8626" marR="8626" marT="8626" marB="0"/>
                </a:tc>
                <a:extLst>
                  <a:ext uri="{0D108BD9-81ED-4DB2-BD59-A6C34878D82A}">
                    <a16:rowId xmlns:a16="http://schemas.microsoft.com/office/drawing/2014/main" val="3690554531"/>
                  </a:ext>
                </a:extLst>
              </a:tr>
              <a:tr h="277727">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extLst>
                  <a:ext uri="{0D108BD9-81ED-4DB2-BD59-A6C34878D82A}">
                    <a16:rowId xmlns:a16="http://schemas.microsoft.com/office/drawing/2014/main" val="2023362203"/>
                  </a:ext>
                </a:extLst>
              </a:tr>
              <a:tr h="277727">
                <a:tc>
                  <a:txBody>
                    <a:bodyPr/>
                    <a:lstStyle/>
                    <a:p>
                      <a:pPr algn="l" fontAlgn="ctr"/>
                      <a:r>
                        <a:rPr lang="en-US" sz="1200" u="none" strike="noStrike" dirty="0">
                          <a:effectLst/>
                        </a:rPr>
                        <a:t>INSTITUTIONAL SCHOLARSHIPS &amp; GRANTS</a:t>
                      </a:r>
                      <a:endParaRPr lang="en-US" sz="1200" b="1" i="0" u="none" strike="noStrike" dirty="0">
                        <a:solidFill>
                          <a:schemeClr val="tx1"/>
                        </a:solidFill>
                        <a:effectLst/>
                        <a:latin typeface="Raleway" panose="020B0503030101060003" pitchFamily="34" charset="0"/>
                      </a:endParaRPr>
                    </a:p>
                  </a:txBody>
                  <a:tcPr marL="9525" marR="9525" marT="9525" marB="0" anchor="ctr"/>
                </a:tc>
                <a:tc>
                  <a:txBody>
                    <a:bodyPr/>
                    <a:lstStyle/>
                    <a:p>
                      <a:pPr algn="l" fontAlgn="t"/>
                      <a:r>
                        <a:rPr lang="en-US" sz="1800" u="none" strike="noStrike" dirty="0">
                          <a:effectLst/>
                        </a:rPr>
                        <a:t> </a:t>
                      </a:r>
                      <a:endParaRPr lang="en-US" sz="1800" b="0" i="0" u="none" strike="noStrike" dirty="0">
                        <a:solidFill>
                          <a:schemeClr val="tx1"/>
                        </a:solidFill>
                        <a:effectLst/>
                        <a:latin typeface="Raleway" panose="020B0503030101060003" pitchFamily="34" charset="0"/>
                      </a:endParaRPr>
                    </a:p>
                  </a:txBody>
                  <a:tcPr marL="9525" marR="9525" marT="9525" marB="0"/>
                </a:tc>
                <a:extLst>
                  <a:ext uri="{0D108BD9-81ED-4DB2-BD59-A6C34878D82A}">
                    <a16:rowId xmlns:a16="http://schemas.microsoft.com/office/drawing/2014/main" val="1260001334"/>
                  </a:ext>
                </a:extLst>
              </a:tr>
              <a:tr h="173346">
                <a:tc>
                  <a:txBody>
                    <a:bodyPr/>
                    <a:lstStyle/>
                    <a:p>
                      <a:pPr algn="l" fontAlgn="ctr"/>
                      <a:r>
                        <a:rPr lang="en-US" sz="1100" u="none" strike="noStrike" dirty="0">
                          <a:effectLst/>
                        </a:rPr>
                        <a:t>Merit</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marL="0" algn="r" defTabSz="914400" rtl="0" eaLnBrk="1" fontAlgn="ctr" latinLnBrk="0" hangingPunct="1"/>
                      <a:r>
                        <a:rPr lang="en-US" sz="1100" u="none" strike="noStrike" kern="1200" dirty="0" smtClean="0">
                          <a:solidFill>
                            <a:schemeClr val="dk1"/>
                          </a:solidFill>
                          <a:effectLst/>
                          <a:latin typeface="+mn-lt"/>
                          <a:ea typeface="+mn-ea"/>
                          <a:cs typeface="+mn-cs"/>
                        </a:rPr>
                        <a:t>$6,944,653 </a:t>
                      </a:r>
                      <a:endParaRPr lang="en-US" sz="1100" u="none" strike="noStrike" kern="1200" dirty="0">
                        <a:solidFill>
                          <a:schemeClr val="dk1"/>
                        </a:solidFill>
                        <a:effectLst/>
                        <a:latin typeface="+mn-lt"/>
                        <a:ea typeface="+mn-ea"/>
                        <a:cs typeface="+mn-cs"/>
                      </a:endParaRPr>
                    </a:p>
                  </a:txBody>
                  <a:tcPr marL="8626" marR="8626" marT="8626" marB="0" anchor="ctr"/>
                </a:tc>
                <a:extLst>
                  <a:ext uri="{0D108BD9-81ED-4DB2-BD59-A6C34878D82A}">
                    <a16:rowId xmlns:a16="http://schemas.microsoft.com/office/drawing/2014/main" val="3448338230"/>
                  </a:ext>
                </a:extLst>
              </a:tr>
              <a:tr h="173346">
                <a:tc>
                  <a:txBody>
                    <a:bodyPr/>
                    <a:lstStyle/>
                    <a:p>
                      <a:pPr algn="l" fontAlgn="ctr"/>
                      <a:r>
                        <a:rPr lang="en-US" sz="1100" u="none" strike="noStrike" dirty="0">
                          <a:effectLst/>
                        </a:rPr>
                        <a:t>Athletic &amp; Talent</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marL="0" algn="r" defTabSz="914400" rtl="0" eaLnBrk="1" fontAlgn="ctr" latinLnBrk="0" hangingPunct="1"/>
                      <a:r>
                        <a:rPr lang="en-US" sz="1100" u="none" strike="noStrike" kern="1200" dirty="0" smtClean="0">
                          <a:solidFill>
                            <a:schemeClr val="dk1"/>
                          </a:solidFill>
                          <a:effectLst/>
                          <a:latin typeface="+mn-lt"/>
                          <a:ea typeface="+mn-ea"/>
                          <a:cs typeface="+mn-cs"/>
                        </a:rPr>
                        <a:t>$2,487,557 </a:t>
                      </a:r>
                      <a:endParaRPr lang="en-US" sz="1100" u="none" strike="noStrike" kern="1200" dirty="0">
                        <a:solidFill>
                          <a:schemeClr val="dk1"/>
                        </a:solidFill>
                        <a:effectLst/>
                        <a:latin typeface="+mn-lt"/>
                        <a:ea typeface="+mn-ea"/>
                        <a:cs typeface="+mn-cs"/>
                      </a:endParaRPr>
                    </a:p>
                  </a:txBody>
                  <a:tcPr marL="8626" marR="8626" marT="8626" marB="0" anchor="ctr"/>
                </a:tc>
                <a:extLst>
                  <a:ext uri="{0D108BD9-81ED-4DB2-BD59-A6C34878D82A}">
                    <a16:rowId xmlns:a16="http://schemas.microsoft.com/office/drawing/2014/main" val="1099653751"/>
                  </a:ext>
                </a:extLst>
              </a:tr>
              <a:tr h="173346">
                <a:tc>
                  <a:txBody>
                    <a:bodyPr/>
                    <a:lstStyle/>
                    <a:p>
                      <a:pPr algn="l" fontAlgn="ctr"/>
                      <a:r>
                        <a:rPr lang="en-US" sz="1100" u="none" strike="noStrike" dirty="0">
                          <a:effectLst/>
                        </a:rPr>
                        <a:t>Named Restricted</a:t>
                      </a:r>
                      <a:endParaRPr lang="en-US" sz="1100" b="0"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$1,697,639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3197422785"/>
                  </a:ext>
                </a:extLst>
              </a:tr>
              <a:tr h="173346">
                <a:tc>
                  <a:txBody>
                    <a:bodyPr/>
                    <a:lstStyle/>
                    <a:p>
                      <a:pPr algn="l" fontAlgn="ctr"/>
                      <a:r>
                        <a:rPr lang="en-US" sz="1100" u="none" strike="noStrike">
                          <a:effectLst/>
                        </a:rPr>
                        <a:t>Public Service</a:t>
                      </a:r>
                      <a:endParaRPr lang="en-US" sz="1100" b="0" i="0" u="none" strike="noStrike">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smtClean="0">
                          <a:effectLst/>
                        </a:rPr>
                        <a:t>$2,237,998 </a:t>
                      </a:r>
                      <a:endParaRPr lang="en-US" sz="1100" b="0"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3940542580"/>
                  </a:ext>
                </a:extLst>
              </a:tr>
              <a:tr h="173346">
                <a:tc>
                  <a:txBody>
                    <a:bodyPr/>
                    <a:lstStyle/>
                    <a:p>
                      <a:pPr algn="r" fontAlgn="ctr"/>
                      <a:r>
                        <a:rPr lang="en-US" sz="1100" u="none" strike="noStrike" dirty="0">
                          <a:effectLst/>
                        </a:rPr>
                        <a:t>Total</a:t>
                      </a:r>
                      <a:endParaRPr lang="en-US" sz="1100" b="1" i="0" u="none" strike="noStrike" dirty="0">
                        <a:solidFill>
                          <a:schemeClr val="tx1"/>
                        </a:solidFill>
                        <a:effectLst/>
                        <a:latin typeface="Raleway" panose="020B0503030101060003" pitchFamily="34" charset="0"/>
                      </a:endParaRPr>
                    </a:p>
                  </a:txBody>
                  <a:tcPr marL="9525" marR="9525" marT="9525" marB="0" anchor="ctr"/>
                </a:tc>
                <a:tc>
                  <a:txBody>
                    <a:bodyPr/>
                    <a:lstStyle/>
                    <a:p>
                      <a:pPr algn="r" fontAlgn="ctr"/>
                      <a:r>
                        <a:rPr lang="en-US" sz="1100" u="none" strike="noStrike" dirty="0">
                          <a:effectLst/>
                        </a:rPr>
                        <a:t>$</a:t>
                      </a:r>
                      <a:r>
                        <a:rPr lang="en-US" sz="1100" u="none" strike="noStrike" dirty="0" smtClean="0">
                          <a:effectLst/>
                        </a:rPr>
                        <a:t>13,367,847 </a:t>
                      </a:r>
                      <a:endParaRPr lang="en-US" sz="1100" b="1" i="0" u="none" strike="noStrike" dirty="0">
                        <a:solidFill>
                          <a:srgbClr val="000000"/>
                        </a:solidFill>
                        <a:effectLst/>
                        <a:latin typeface="Raleway" panose="020B0503030101060003" pitchFamily="34" charset="0"/>
                      </a:endParaRPr>
                    </a:p>
                  </a:txBody>
                  <a:tcPr marL="8626" marR="8626" marT="8626" marB="0" anchor="ctr"/>
                </a:tc>
                <a:extLst>
                  <a:ext uri="{0D108BD9-81ED-4DB2-BD59-A6C34878D82A}">
                    <a16:rowId xmlns:a16="http://schemas.microsoft.com/office/drawing/2014/main" val="791682276"/>
                  </a:ext>
                </a:extLst>
              </a:tr>
            </a:tbl>
          </a:graphicData>
        </a:graphic>
      </p:graphicFrame>
    </p:spTree>
    <p:extLst>
      <p:ext uri="{BB962C8B-B14F-4D97-AF65-F5344CB8AC3E}">
        <p14:creationId xmlns:p14="http://schemas.microsoft.com/office/powerpoint/2010/main" val="46024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Annual Debt Service </a:t>
            </a:r>
            <a:r>
              <a:rPr lang="en-US" sz="3600" dirty="0" smtClean="0"/>
              <a:t>FY21-FY30</a:t>
            </a:r>
            <a:endParaRPr lang="en-US" sz="3600"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22</a:t>
            </a:fld>
            <a:endParaRPr lang="en-US"/>
          </a:p>
        </p:txBody>
      </p:sp>
      <p:pic>
        <p:nvPicPr>
          <p:cNvPr id="3" name="Picture 2"/>
          <p:cNvPicPr>
            <a:picLocks noChangeAspect="1"/>
          </p:cNvPicPr>
          <p:nvPr/>
        </p:nvPicPr>
        <p:blipFill>
          <a:blip r:embed="rId3"/>
          <a:stretch>
            <a:fillRect/>
          </a:stretch>
        </p:blipFill>
        <p:spPr>
          <a:xfrm>
            <a:off x="1676400" y="1143000"/>
            <a:ext cx="7181352" cy="5334002"/>
          </a:xfrm>
          <a:prstGeom prst="rect">
            <a:avLst/>
          </a:prstGeom>
        </p:spPr>
      </p:pic>
    </p:spTree>
    <p:extLst>
      <p:ext uri="{BB962C8B-B14F-4D97-AF65-F5344CB8AC3E}">
        <p14:creationId xmlns:p14="http://schemas.microsoft.com/office/powerpoint/2010/main" val="153015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Annual Debt Service </a:t>
            </a:r>
            <a:r>
              <a:rPr lang="en-US" sz="3600" dirty="0" smtClean="0"/>
              <a:t>FY21-FY30</a:t>
            </a:r>
            <a:endParaRPr lang="en-US" sz="3600"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23</a:t>
            </a:fld>
            <a:endParaRPr lang="en-US"/>
          </a:p>
        </p:txBody>
      </p:sp>
      <p:pic>
        <p:nvPicPr>
          <p:cNvPr id="3" name="Picture 2"/>
          <p:cNvPicPr>
            <a:picLocks noChangeAspect="1"/>
          </p:cNvPicPr>
          <p:nvPr/>
        </p:nvPicPr>
        <p:blipFill>
          <a:blip r:embed="rId3"/>
          <a:stretch>
            <a:fillRect/>
          </a:stretch>
        </p:blipFill>
        <p:spPr>
          <a:xfrm>
            <a:off x="1676400" y="1219200"/>
            <a:ext cx="7164362" cy="5067300"/>
          </a:xfrm>
          <a:prstGeom prst="rect">
            <a:avLst/>
          </a:prstGeom>
        </p:spPr>
      </p:pic>
    </p:spTree>
    <p:extLst>
      <p:ext uri="{BB962C8B-B14F-4D97-AF65-F5344CB8AC3E}">
        <p14:creationId xmlns:p14="http://schemas.microsoft.com/office/powerpoint/2010/main" val="317984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274320"/>
            <a:ext cx="6778914"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atin typeface="Raleway" panose="020B0503030101060003" pitchFamily="34" charset="0"/>
              </a:rPr>
              <a:t>Employees</a:t>
            </a:r>
          </a:p>
        </p:txBody>
      </p:sp>
      <p:graphicFrame>
        <p:nvGraphicFramePr>
          <p:cNvPr id="5" name="Table 4"/>
          <p:cNvGraphicFramePr>
            <a:graphicFrameLocks noGrp="1"/>
          </p:cNvGraphicFramePr>
          <p:nvPr>
            <p:extLst>
              <p:ext uri="{D42A27DB-BD31-4B8C-83A1-F6EECF244321}">
                <p14:modId xmlns:p14="http://schemas.microsoft.com/office/powerpoint/2010/main" val="2539101223"/>
              </p:ext>
            </p:extLst>
          </p:nvPr>
        </p:nvGraphicFramePr>
        <p:xfrm>
          <a:off x="1676401" y="4461360"/>
          <a:ext cx="7238999" cy="1690726"/>
        </p:xfrm>
        <a:graphic>
          <a:graphicData uri="http://schemas.openxmlformats.org/drawingml/2006/table">
            <a:tbl>
              <a:tblPr firstRow="1" bandRow="1">
                <a:tableStyleId>{85BE263C-DBD7-4A20-BB59-AAB30ACAA65A}</a:tableStyleId>
              </a:tblPr>
              <a:tblGrid>
                <a:gridCol w="3047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282201">
                <a:tc>
                  <a:txBody>
                    <a:bodyPr/>
                    <a:lstStyle/>
                    <a:p>
                      <a:pPr algn="l" fontAlgn="t"/>
                      <a:r>
                        <a:rPr lang="en-US" sz="1800" b="0" i="0" u="none" strike="noStrike">
                          <a:solidFill>
                            <a:srgbClr val="000000"/>
                          </a:solidFill>
                          <a:effectLst/>
                          <a:latin typeface="Raleway" panose="020B0503030101060003" pitchFamily="34" charset="0"/>
                        </a:rPr>
                        <a:t> </a:t>
                      </a:r>
                    </a:p>
                  </a:txBody>
                  <a:tcPr marL="8626" marR="8626" marT="8626"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79232E"/>
                    </a:solidFill>
                  </a:tcPr>
                </a:tc>
                <a:tc>
                  <a:txBody>
                    <a:bodyPr/>
                    <a:lstStyle/>
                    <a:p>
                      <a:pPr algn="l" fontAlgn="ctr"/>
                      <a:r>
                        <a:rPr lang="en-US" sz="1600" b="0" i="0" u="none" strike="noStrike" dirty="0">
                          <a:solidFill>
                            <a:schemeClr val="bg1"/>
                          </a:solidFill>
                          <a:effectLst/>
                          <a:latin typeface="Raleway" panose="020B0503030101060003" pitchFamily="34" charset="0"/>
                        </a:rPr>
                        <a:t>Authorized</a:t>
                      </a:r>
                    </a:p>
                  </a:txBody>
                  <a:tcPr marL="621102" marR="8626" marT="8626" marB="0" anchor="ctr">
                    <a:lnT w="12700" cap="flat" cmpd="sng" algn="ctr">
                      <a:solidFill>
                        <a:schemeClr val="tx1"/>
                      </a:solidFill>
                      <a:prstDash val="solid"/>
                      <a:round/>
                      <a:headEnd type="none" w="med" len="med"/>
                      <a:tailEnd type="none" w="med" len="med"/>
                    </a:lnT>
                    <a:solidFill>
                      <a:srgbClr val="79232E"/>
                    </a:solidFill>
                  </a:tcPr>
                </a:tc>
                <a:tc>
                  <a:txBody>
                    <a:bodyPr/>
                    <a:lstStyle/>
                    <a:p>
                      <a:pPr algn="ctr" fontAlgn="ctr"/>
                      <a:r>
                        <a:rPr lang="en-US" sz="1600" b="0" i="0" u="none" strike="noStrike" dirty="0">
                          <a:solidFill>
                            <a:schemeClr val="bg1"/>
                          </a:solidFill>
                          <a:effectLst/>
                          <a:latin typeface="Raleway" panose="020B0503030101060003" pitchFamily="34" charset="0"/>
                        </a:rPr>
                        <a:t>Vacant</a:t>
                      </a:r>
                    </a:p>
                  </a:txBody>
                  <a:tcPr marL="8626" marR="8626" marT="862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79232E"/>
                    </a:solidFill>
                  </a:tcPr>
                </a:tc>
                <a:extLst>
                  <a:ext uri="{0D108BD9-81ED-4DB2-BD59-A6C34878D82A}">
                    <a16:rowId xmlns:a16="http://schemas.microsoft.com/office/drawing/2014/main" val="10000"/>
                  </a:ext>
                </a:extLst>
              </a:tr>
              <a:tr h="351945">
                <a:tc>
                  <a:txBody>
                    <a:bodyPr/>
                    <a:lstStyle/>
                    <a:p>
                      <a:pPr algn="l" fontAlgn="ctr"/>
                      <a:r>
                        <a:rPr lang="en-US" sz="1600" b="1" i="0" u="none" strike="noStrike" dirty="0">
                          <a:solidFill>
                            <a:srgbClr val="000000"/>
                          </a:solidFill>
                          <a:effectLst/>
                          <a:latin typeface="Raleway" panose="020B0503030101060003" pitchFamily="34" charset="0"/>
                        </a:rPr>
                        <a:t>State</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000000"/>
                          </a:solidFill>
                          <a:effectLst/>
                          <a:latin typeface="Raleway" panose="020B0503030101060003" pitchFamily="34" charset="0"/>
                        </a:rPr>
                        <a:t>442.96</a:t>
                      </a:r>
                    </a:p>
                  </a:txBody>
                  <a:tcPr marL="8626" marR="8626" marT="8626" marB="0" anchor="ctr"/>
                </a:tc>
                <a:tc>
                  <a:txBody>
                    <a:bodyPr/>
                    <a:lstStyle/>
                    <a:p>
                      <a:pPr algn="r" fontAlgn="ctr"/>
                      <a:r>
                        <a:rPr lang="en-US" sz="1400" b="0" i="0" u="none" strike="noStrike">
                          <a:solidFill>
                            <a:srgbClr val="000000"/>
                          </a:solidFill>
                          <a:effectLst/>
                          <a:latin typeface="Raleway" panose="020B0503030101060003" pitchFamily="34" charset="0"/>
                        </a:rPr>
                        <a:t>55.8928</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51945">
                <a:tc>
                  <a:txBody>
                    <a:bodyPr/>
                    <a:lstStyle/>
                    <a:p>
                      <a:pPr algn="l" fontAlgn="ctr"/>
                      <a:r>
                        <a:rPr lang="en-US" sz="1600" b="1" i="0" u="none" strike="noStrike" dirty="0">
                          <a:solidFill>
                            <a:srgbClr val="000000"/>
                          </a:solidFill>
                          <a:effectLst/>
                          <a:latin typeface="Raleway" panose="020B0503030101060003" pitchFamily="34" charset="0"/>
                        </a:rPr>
                        <a:t>Federal</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000000"/>
                          </a:solidFill>
                          <a:effectLst/>
                          <a:latin typeface="Raleway" panose="020B0503030101060003" pitchFamily="34" charset="0"/>
                        </a:rPr>
                        <a:t>6.8</a:t>
                      </a:r>
                    </a:p>
                  </a:txBody>
                  <a:tcPr marL="8626" marR="8626" marT="8626" marB="0" anchor="ctr"/>
                </a:tc>
                <a:tc>
                  <a:txBody>
                    <a:bodyPr/>
                    <a:lstStyle/>
                    <a:p>
                      <a:pPr algn="r" fontAlgn="ctr"/>
                      <a:r>
                        <a:rPr lang="en-US" sz="1400" b="0" i="0" u="none" strike="noStrike">
                          <a:solidFill>
                            <a:srgbClr val="000000"/>
                          </a:solidFill>
                          <a:effectLst/>
                          <a:latin typeface="Raleway" panose="020B0503030101060003" pitchFamily="34" charset="0"/>
                        </a:rPr>
                        <a:t>0.15</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51945">
                <a:tc>
                  <a:txBody>
                    <a:bodyPr/>
                    <a:lstStyle/>
                    <a:p>
                      <a:pPr algn="l" fontAlgn="ctr"/>
                      <a:r>
                        <a:rPr lang="en-US" sz="1600" b="1" i="0" u="none" strike="noStrike">
                          <a:solidFill>
                            <a:srgbClr val="000000"/>
                          </a:solidFill>
                          <a:effectLst/>
                          <a:latin typeface="Raleway" panose="020B0503030101060003" pitchFamily="34" charset="0"/>
                        </a:rPr>
                        <a:t>Other</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dirty="0">
                          <a:solidFill>
                            <a:srgbClr val="000000"/>
                          </a:solidFill>
                          <a:effectLst/>
                          <a:latin typeface="Raleway" panose="020B0503030101060003" pitchFamily="34" charset="0"/>
                        </a:rPr>
                        <a:t>365.02</a:t>
                      </a:r>
                    </a:p>
                  </a:txBody>
                  <a:tcPr marL="8626" marR="8626" marT="8626" marB="0" anchor="ctr"/>
                </a:tc>
                <a:tc>
                  <a:txBody>
                    <a:bodyPr/>
                    <a:lstStyle/>
                    <a:p>
                      <a:pPr algn="r" fontAlgn="ctr"/>
                      <a:r>
                        <a:rPr lang="en-US" sz="1400" b="0" i="0" u="none" strike="noStrike">
                          <a:solidFill>
                            <a:srgbClr val="000000"/>
                          </a:solidFill>
                          <a:effectLst/>
                          <a:latin typeface="Raleway" panose="020B0503030101060003" pitchFamily="34" charset="0"/>
                        </a:rPr>
                        <a:t>45.0725</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0567189"/>
                  </a:ext>
                </a:extLst>
              </a:tr>
              <a:tr h="351945">
                <a:tc>
                  <a:txBody>
                    <a:bodyPr/>
                    <a:lstStyle/>
                    <a:p>
                      <a:pPr algn="l" fontAlgn="ctr"/>
                      <a:r>
                        <a:rPr lang="en-US" sz="1600" b="1" i="0" u="none" strike="noStrike">
                          <a:solidFill>
                            <a:srgbClr val="000000"/>
                          </a:solidFill>
                          <a:effectLst/>
                          <a:latin typeface="Raleway" panose="020B0503030101060003" pitchFamily="34" charset="0"/>
                        </a:rPr>
                        <a:t>Total</a:t>
                      </a:r>
                    </a:p>
                  </a:txBody>
                  <a:tcPr marL="8626" marR="8626" marT="8626" marB="0" anchor="ctr">
                    <a:lnL w="12700" cap="flat" cmpd="sng" algn="ctr">
                      <a:solidFill>
                        <a:schemeClr val="tx1"/>
                      </a:solidFill>
                      <a:prstDash val="solid"/>
                      <a:round/>
                      <a:headEnd type="none" w="med" len="med"/>
                      <a:tailEnd type="none" w="med" len="med"/>
                    </a:lnL>
                  </a:tcPr>
                </a:tc>
                <a:tc>
                  <a:txBody>
                    <a:bodyPr/>
                    <a:lstStyle/>
                    <a:p>
                      <a:pPr algn="r" fontAlgn="ctr"/>
                      <a:r>
                        <a:rPr lang="en-US" sz="1400" b="0" i="0" u="none" strike="noStrike">
                          <a:solidFill>
                            <a:srgbClr val="000000"/>
                          </a:solidFill>
                          <a:effectLst/>
                          <a:latin typeface="Raleway" panose="020B0503030101060003" pitchFamily="34" charset="0"/>
                        </a:rPr>
                        <a:t>814.78</a:t>
                      </a:r>
                    </a:p>
                  </a:txBody>
                  <a:tcPr marL="8626" marR="8626" marT="8626" marB="0" anchor="ctr"/>
                </a:tc>
                <a:tc>
                  <a:txBody>
                    <a:bodyPr/>
                    <a:lstStyle/>
                    <a:p>
                      <a:pPr algn="r" fontAlgn="ctr"/>
                      <a:r>
                        <a:rPr lang="en-US" sz="1400" b="0" i="0" u="none" strike="noStrike" dirty="0">
                          <a:solidFill>
                            <a:srgbClr val="000000"/>
                          </a:solidFill>
                          <a:effectLst/>
                          <a:latin typeface="Raleway" panose="020B0503030101060003" pitchFamily="34" charset="0"/>
                        </a:rPr>
                        <a:t>101.1153</a:t>
                      </a:r>
                    </a:p>
                  </a:txBody>
                  <a:tcPr marL="8626" marR="8626" marT="86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0961644"/>
                  </a:ext>
                </a:extLst>
              </a:tr>
            </a:tbl>
          </a:graphicData>
        </a:graphic>
      </p:graphicFrame>
      <p:sp>
        <p:nvSpPr>
          <p:cNvPr id="2" name="TextBox 1"/>
          <p:cNvSpPr txBox="1"/>
          <p:nvPr/>
        </p:nvSpPr>
        <p:spPr>
          <a:xfrm>
            <a:off x="1828800" y="1672679"/>
            <a:ext cx="7391400" cy="400110"/>
          </a:xfrm>
          <a:prstGeom prst="rect">
            <a:avLst/>
          </a:prstGeom>
          <a:noFill/>
        </p:spPr>
        <p:txBody>
          <a:bodyPr wrap="square" rtlCol="0">
            <a:spAutoFit/>
          </a:bodyPr>
          <a:lstStyle/>
          <a:p>
            <a:r>
              <a:rPr lang="en-US" sz="2000" dirty="0"/>
              <a:t>Winthrop has </a:t>
            </a:r>
            <a:r>
              <a:rPr lang="en-US" sz="2000" dirty="0" smtClean="0"/>
              <a:t>1,115 </a:t>
            </a:r>
            <a:r>
              <a:rPr lang="en-US" sz="2000" dirty="0"/>
              <a:t>employees and a total annual payroll of </a:t>
            </a:r>
            <a:r>
              <a:rPr lang="en-US" sz="2000" dirty="0" smtClean="0"/>
              <a:t>$53.1M</a:t>
            </a:r>
            <a:r>
              <a:rPr lang="en-US" sz="2000" dirty="0"/>
              <a:t>.</a:t>
            </a:r>
          </a:p>
        </p:txBody>
      </p:sp>
      <p:graphicFrame>
        <p:nvGraphicFramePr>
          <p:cNvPr id="10" name="Chart 9"/>
          <p:cNvGraphicFramePr/>
          <p:nvPr>
            <p:extLst>
              <p:ext uri="{D42A27DB-BD31-4B8C-83A1-F6EECF244321}">
                <p14:modId xmlns:p14="http://schemas.microsoft.com/office/powerpoint/2010/main" val="1352268933"/>
              </p:ext>
            </p:extLst>
          </p:nvPr>
        </p:nvGraphicFramePr>
        <p:xfrm>
          <a:off x="1676401" y="2057400"/>
          <a:ext cx="7010398" cy="21342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B912356-27C3-4014-A9FD-6ED5FD7D98D8}" type="slidenum">
              <a:rPr lang="en-US" smtClean="0"/>
              <a:t>24</a:t>
            </a:fld>
            <a:endParaRPr lang="en-US" dirty="0"/>
          </a:p>
        </p:txBody>
      </p:sp>
    </p:spTree>
    <p:extLst>
      <p:ext uri="{BB962C8B-B14F-4D97-AF65-F5344CB8AC3E}">
        <p14:creationId xmlns:p14="http://schemas.microsoft.com/office/powerpoint/2010/main" val="281956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7315200" cy="944562"/>
          </a:xfrm>
        </p:spPr>
        <p:txBody>
          <a:bodyPr/>
          <a:lstStyle/>
          <a:p>
            <a:r>
              <a:rPr lang="en-US" dirty="0"/>
              <a:t>Employees, Continued</a:t>
            </a:r>
          </a:p>
        </p:txBody>
      </p:sp>
      <p:sp>
        <p:nvSpPr>
          <p:cNvPr id="2" name="Slide Number Placeholder 1"/>
          <p:cNvSpPr>
            <a:spLocks noGrp="1"/>
          </p:cNvSpPr>
          <p:nvPr>
            <p:ph type="sldNum" sz="quarter" idx="12"/>
          </p:nvPr>
        </p:nvSpPr>
        <p:spPr/>
        <p:txBody>
          <a:bodyPr/>
          <a:lstStyle/>
          <a:p>
            <a:fld id="{0EBF85CB-8E6F-4C76-A97C-98828569AB90}" type="slidenum">
              <a:rPr lang="en-US" smtClean="0"/>
              <a:pPr/>
              <a:t>25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83881682"/>
              </p:ext>
            </p:extLst>
          </p:nvPr>
        </p:nvGraphicFramePr>
        <p:xfrm>
          <a:off x="4953000" y="1676400"/>
          <a:ext cx="38862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1555615767"/>
              </p:ext>
            </p:extLst>
          </p:nvPr>
        </p:nvGraphicFramePr>
        <p:xfrm>
          <a:off x="1099127" y="1624012"/>
          <a:ext cx="38862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600200" y="6207125"/>
            <a:ext cx="4184074" cy="600164"/>
          </a:xfrm>
          <a:prstGeom prst="rect">
            <a:avLst/>
          </a:prstGeom>
          <a:noFill/>
        </p:spPr>
        <p:txBody>
          <a:bodyPr wrap="square" rtlCol="0">
            <a:spAutoFit/>
          </a:bodyPr>
          <a:lstStyle/>
          <a:p>
            <a:r>
              <a:rPr lang="en-US" sz="1100" dirty="0">
                <a:latin typeface="Raleway" panose="020B0503030101060003" pitchFamily="34" charset="0"/>
              </a:rPr>
              <a:t>No administration reported in the American Indian/Alaskan, International/Non-Resident Alien, and Native Hawaiian/Pacific Islander categories</a:t>
            </a:r>
          </a:p>
        </p:txBody>
      </p:sp>
      <p:sp>
        <p:nvSpPr>
          <p:cNvPr id="12" name="TextBox 11"/>
          <p:cNvSpPr txBox="1"/>
          <p:nvPr/>
        </p:nvSpPr>
        <p:spPr>
          <a:xfrm>
            <a:off x="5638800" y="6245597"/>
            <a:ext cx="4184074" cy="261610"/>
          </a:xfrm>
          <a:prstGeom prst="rect">
            <a:avLst/>
          </a:prstGeom>
          <a:noFill/>
        </p:spPr>
        <p:txBody>
          <a:bodyPr wrap="square" rtlCol="0">
            <a:spAutoFit/>
          </a:bodyPr>
          <a:lstStyle/>
          <a:p>
            <a:r>
              <a:rPr lang="en-US" sz="1100" dirty="0">
                <a:latin typeface="Raleway" panose="020B0503030101060003" pitchFamily="34" charset="0"/>
              </a:rPr>
              <a:t>Official data as reported to IPEDS.</a:t>
            </a:r>
          </a:p>
        </p:txBody>
      </p:sp>
    </p:spTree>
    <p:extLst>
      <p:ext uri="{BB962C8B-B14F-4D97-AF65-F5344CB8AC3E}">
        <p14:creationId xmlns:p14="http://schemas.microsoft.com/office/powerpoint/2010/main" val="524006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6875" y="241403"/>
            <a:ext cx="7543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atin typeface="Raleway" panose="020B0503030101060003" pitchFamily="34" charset="0"/>
              </a:rPr>
              <a:t>4% Tuition </a:t>
            </a:r>
            <a:r>
              <a:rPr lang="en-US" sz="4000" b="1" dirty="0" smtClean="0">
                <a:latin typeface="Raleway" panose="020B0503030101060003" pitchFamily="34" charset="0"/>
              </a:rPr>
              <a:t>Waivers &amp; Abatements</a:t>
            </a:r>
            <a:endParaRPr lang="en-US" sz="4000" b="1" dirty="0">
              <a:latin typeface="Raleway" panose="020B0503030101060003" pitchFamily="34" charset="0"/>
            </a:endParaRPr>
          </a:p>
        </p:txBody>
      </p:sp>
      <p:sp>
        <p:nvSpPr>
          <p:cNvPr id="9" name="object 5"/>
          <p:cNvSpPr txBox="1"/>
          <p:nvPr/>
        </p:nvSpPr>
        <p:spPr>
          <a:xfrm>
            <a:off x="381000" y="6566356"/>
            <a:ext cx="7617460" cy="215444"/>
          </a:xfrm>
          <a:prstGeom prst="rect">
            <a:avLst/>
          </a:prstGeom>
        </p:spPr>
        <p:txBody>
          <a:bodyPr vert="horz" wrap="square" lIns="0" tIns="0" rIns="0" bIns="0" rtlCol="0">
            <a:spAutoFit/>
          </a:bodyPr>
          <a:lstStyle/>
          <a:p>
            <a:pPr marL="12700">
              <a:lnSpc>
                <a:spcPct val="100000"/>
              </a:lnSpc>
            </a:pPr>
            <a:r>
              <a:rPr sz="1400" spc="-5" dirty="0">
                <a:solidFill>
                  <a:schemeClr val="bg1"/>
                </a:solidFill>
                <a:latin typeface="Calibri"/>
                <a:cs typeface="Calibri"/>
              </a:rPr>
              <a:t>HC </a:t>
            </a:r>
            <a:r>
              <a:rPr sz="1400" dirty="0">
                <a:solidFill>
                  <a:schemeClr val="bg1"/>
                </a:solidFill>
                <a:latin typeface="Calibri"/>
                <a:cs typeface="Calibri"/>
              </a:rPr>
              <a:t>= </a:t>
            </a:r>
            <a:r>
              <a:rPr sz="1400" spc="-10" dirty="0">
                <a:solidFill>
                  <a:schemeClr val="bg1"/>
                </a:solidFill>
                <a:latin typeface="Calibri"/>
                <a:cs typeface="Calibri"/>
              </a:rPr>
              <a:t>headcount </a:t>
            </a:r>
            <a:r>
              <a:rPr sz="1400" dirty="0">
                <a:solidFill>
                  <a:schemeClr val="bg1"/>
                </a:solidFill>
                <a:latin typeface="Calibri"/>
                <a:cs typeface="Calibri"/>
              </a:rPr>
              <a:t>R</a:t>
            </a:r>
            <a:r>
              <a:rPr lang="en-US" sz="1400" dirty="0">
                <a:solidFill>
                  <a:schemeClr val="bg1"/>
                </a:solidFill>
                <a:latin typeface="Calibri"/>
                <a:cs typeface="Calibri"/>
              </a:rPr>
              <a:t> </a:t>
            </a:r>
            <a:r>
              <a:rPr sz="1400" dirty="0">
                <a:solidFill>
                  <a:schemeClr val="bg1"/>
                </a:solidFill>
                <a:latin typeface="Calibri"/>
                <a:cs typeface="Calibri"/>
              </a:rPr>
              <a:t>= </a:t>
            </a:r>
            <a:r>
              <a:rPr sz="1400" spc="-10" dirty="0">
                <a:solidFill>
                  <a:schemeClr val="bg1"/>
                </a:solidFill>
                <a:latin typeface="Calibri"/>
                <a:cs typeface="Calibri"/>
              </a:rPr>
              <a:t>resident </a:t>
            </a:r>
            <a:r>
              <a:rPr sz="1400" dirty="0">
                <a:solidFill>
                  <a:schemeClr val="bg1"/>
                </a:solidFill>
                <a:latin typeface="Calibri"/>
                <a:cs typeface="Calibri"/>
              </a:rPr>
              <a:t>NR</a:t>
            </a:r>
            <a:r>
              <a:rPr lang="en-US" sz="1400" dirty="0">
                <a:solidFill>
                  <a:schemeClr val="bg1"/>
                </a:solidFill>
                <a:latin typeface="Calibri"/>
                <a:cs typeface="Calibri"/>
              </a:rPr>
              <a:t> </a:t>
            </a:r>
            <a:r>
              <a:rPr sz="1400" dirty="0">
                <a:solidFill>
                  <a:schemeClr val="bg1"/>
                </a:solidFill>
                <a:latin typeface="Calibri"/>
                <a:cs typeface="Calibri"/>
              </a:rPr>
              <a:t>= </a:t>
            </a:r>
            <a:r>
              <a:rPr sz="1400" spc="-5" dirty="0">
                <a:solidFill>
                  <a:schemeClr val="bg1"/>
                </a:solidFill>
                <a:latin typeface="Calibri"/>
                <a:cs typeface="Calibri"/>
              </a:rPr>
              <a:t>non-resident </a:t>
            </a:r>
            <a:r>
              <a:rPr sz="1400" spc="-10" dirty="0">
                <a:solidFill>
                  <a:schemeClr val="bg1"/>
                </a:solidFill>
                <a:latin typeface="Calibri"/>
                <a:cs typeface="Calibri"/>
              </a:rPr>
              <a:t>(Source: </a:t>
            </a:r>
            <a:r>
              <a:rPr sz="1400" spc="-5" dirty="0">
                <a:solidFill>
                  <a:schemeClr val="bg1"/>
                </a:solidFill>
                <a:latin typeface="Calibri"/>
                <a:cs typeface="Calibri"/>
              </a:rPr>
              <a:t>Institutional </a:t>
            </a:r>
            <a:r>
              <a:rPr sz="1400" spc="-10" dirty="0">
                <a:solidFill>
                  <a:schemeClr val="bg1"/>
                </a:solidFill>
                <a:latin typeface="Calibri"/>
                <a:cs typeface="Calibri"/>
              </a:rPr>
              <a:t>Data </a:t>
            </a:r>
            <a:r>
              <a:rPr sz="1400" dirty="0">
                <a:solidFill>
                  <a:schemeClr val="bg1"/>
                </a:solidFill>
                <a:latin typeface="Calibri"/>
                <a:cs typeface="Calibri"/>
              </a:rPr>
              <a:t>Files &amp; </a:t>
            </a:r>
            <a:r>
              <a:rPr sz="1400" spc="-5" dirty="0">
                <a:solidFill>
                  <a:schemeClr val="bg1"/>
                </a:solidFill>
                <a:latin typeface="Calibri"/>
                <a:cs typeface="Calibri"/>
              </a:rPr>
              <a:t>Proviso 11.29</a:t>
            </a:r>
            <a:r>
              <a:rPr sz="1400" spc="195" dirty="0">
                <a:solidFill>
                  <a:schemeClr val="bg1"/>
                </a:solidFill>
                <a:latin typeface="Calibri"/>
                <a:cs typeface="Calibri"/>
              </a:rPr>
              <a:t> </a:t>
            </a:r>
            <a:r>
              <a:rPr sz="1400" spc="-5" dirty="0">
                <a:solidFill>
                  <a:schemeClr val="bg1"/>
                </a:solidFill>
                <a:latin typeface="Calibri"/>
                <a:cs typeface="Calibri"/>
              </a:rPr>
              <a:t>Report)</a:t>
            </a:r>
            <a:endParaRPr sz="1400" dirty="0">
              <a:solidFill>
                <a:schemeClr val="bg1"/>
              </a:solidFill>
              <a:latin typeface="Calibri"/>
              <a:cs typeface="Calibri"/>
            </a:endParaRPr>
          </a:p>
        </p:txBody>
      </p:sp>
      <p:sp>
        <p:nvSpPr>
          <p:cNvPr id="2" name="Slide Number Placeholder 1"/>
          <p:cNvSpPr>
            <a:spLocks noGrp="1"/>
          </p:cNvSpPr>
          <p:nvPr>
            <p:ph type="sldNum" sz="quarter" idx="12"/>
          </p:nvPr>
        </p:nvSpPr>
        <p:spPr/>
        <p:txBody>
          <a:bodyPr/>
          <a:lstStyle/>
          <a:p>
            <a:fld id="{CB912356-27C3-4014-A9FD-6ED5FD7D98D8}" type="slidenum">
              <a:rPr lang="en-US" smtClean="0"/>
              <a:t>26</a:t>
            </a:fld>
            <a:endParaRPr lang="en-US" dirty="0"/>
          </a:p>
        </p:txBody>
      </p:sp>
      <p:pic>
        <p:nvPicPr>
          <p:cNvPr id="3" name="Picture 2"/>
          <p:cNvPicPr>
            <a:picLocks noChangeAspect="1"/>
          </p:cNvPicPr>
          <p:nvPr/>
        </p:nvPicPr>
        <p:blipFill>
          <a:blip r:embed="rId2"/>
          <a:stretch>
            <a:fillRect/>
          </a:stretch>
        </p:blipFill>
        <p:spPr>
          <a:xfrm>
            <a:off x="1981200" y="1562556"/>
            <a:ext cx="6562725" cy="4972050"/>
          </a:xfrm>
          <a:prstGeom prst="rect">
            <a:avLst/>
          </a:prstGeom>
        </p:spPr>
      </p:pic>
    </p:spTree>
    <p:extLst>
      <p:ext uri="{BB962C8B-B14F-4D97-AF65-F5344CB8AC3E}">
        <p14:creationId xmlns:p14="http://schemas.microsoft.com/office/powerpoint/2010/main" val="2727748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a:t>
            </a:r>
          </a:p>
        </p:txBody>
      </p:sp>
      <p:sp>
        <p:nvSpPr>
          <p:cNvPr id="3" name="Content Placeholder 2"/>
          <p:cNvSpPr>
            <a:spLocks noGrp="1"/>
          </p:cNvSpPr>
          <p:nvPr>
            <p:ph idx="1"/>
          </p:nvPr>
        </p:nvSpPr>
        <p:spPr/>
        <p:txBody>
          <a:bodyPr>
            <a:noAutofit/>
          </a:bodyPr>
          <a:lstStyle/>
          <a:p>
            <a:r>
              <a:rPr lang="en-US" sz="2200" b="1" dirty="0"/>
              <a:t>Music Conservatory/Byrnes Auditorium</a:t>
            </a:r>
            <a:r>
              <a:rPr lang="en-US" sz="2200" dirty="0"/>
              <a:t/>
            </a:r>
            <a:br>
              <a:rPr lang="en-US" sz="2200" dirty="0"/>
            </a:br>
            <a:r>
              <a:rPr lang="en-US" sz="2200" dirty="0"/>
              <a:t>Project number is </a:t>
            </a:r>
            <a:r>
              <a:rPr lang="en-US" sz="2200" dirty="0" smtClean="0"/>
              <a:t>9579 </a:t>
            </a:r>
            <a:r>
              <a:rPr lang="en-US" sz="2200" dirty="0"/>
              <a:t/>
            </a:r>
            <a:br>
              <a:rPr lang="en-US" sz="2200" dirty="0"/>
            </a:br>
            <a:r>
              <a:rPr lang="en-US" sz="2200" dirty="0"/>
              <a:t>Funded by </a:t>
            </a:r>
            <a:r>
              <a:rPr lang="en-US" sz="2200" dirty="0" smtClean="0"/>
              <a:t>capital reserve </a:t>
            </a:r>
            <a:r>
              <a:rPr lang="en-US" sz="2200" dirty="0"/>
              <a:t>funds (on-hold</a:t>
            </a:r>
            <a:r>
              <a:rPr lang="en-US" sz="2200" dirty="0" smtClean="0"/>
              <a:t>)</a:t>
            </a:r>
            <a:r>
              <a:rPr lang="en-US" sz="2200" dirty="0"/>
              <a:t>	</a:t>
            </a:r>
            <a:br>
              <a:rPr lang="en-US" sz="2200" dirty="0"/>
            </a:br>
            <a:r>
              <a:rPr lang="en-US" sz="2200" i="1" dirty="0"/>
              <a:t>Current balance is $</a:t>
            </a:r>
            <a:r>
              <a:rPr lang="en-US" sz="2200" i="1" dirty="0" smtClean="0"/>
              <a:t>3,513,905 </a:t>
            </a:r>
            <a:endParaRPr lang="en-US" sz="2200" i="1" dirty="0"/>
          </a:p>
          <a:p>
            <a:r>
              <a:rPr lang="en-US" sz="2200" b="1" dirty="0"/>
              <a:t>Byrnes Fire Restoration</a:t>
            </a:r>
            <a:r>
              <a:rPr lang="en-US" sz="2200" dirty="0"/>
              <a:t/>
            </a:r>
            <a:br>
              <a:rPr lang="en-US" sz="2200" dirty="0"/>
            </a:br>
            <a:r>
              <a:rPr lang="en-US" sz="2200" dirty="0"/>
              <a:t>Project number is </a:t>
            </a:r>
            <a:r>
              <a:rPr lang="en-US" sz="2200" dirty="0" smtClean="0"/>
              <a:t>9580</a:t>
            </a:r>
            <a:r>
              <a:rPr lang="en-US" sz="2200" dirty="0"/>
              <a:t/>
            </a:r>
            <a:br>
              <a:rPr lang="en-US" sz="2200" dirty="0"/>
            </a:br>
            <a:r>
              <a:rPr lang="en-US" sz="2200" dirty="0"/>
              <a:t>Funded by other funds </a:t>
            </a:r>
            <a:r>
              <a:rPr lang="en-US" sz="2200" dirty="0" smtClean="0"/>
              <a:t>(institutional capital project </a:t>
            </a:r>
            <a:r>
              <a:rPr lang="en-US" sz="2200" dirty="0"/>
              <a:t>funds</a:t>
            </a:r>
            <a:r>
              <a:rPr lang="en-US" sz="2200" dirty="0" smtClean="0"/>
              <a:t>)</a:t>
            </a:r>
            <a:r>
              <a:rPr lang="en-US" sz="2200" dirty="0"/>
              <a:t/>
            </a:r>
            <a:br>
              <a:rPr lang="en-US" sz="2200" dirty="0"/>
            </a:br>
            <a:r>
              <a:rPr lang="en-US" sz="2200" i="1" dirty="0"/>
              <a:t>Current balance is $</a:t>
            </a:r>
            <a:r>
              <a:rPr lang="en-US" sz="2200" i="1" dirty="0" smtClean="0"/>
              <a:t>48,820</a:t>
            </a:r>
            <a:endParaRPr lang="en-US" sz="2200" dirty="0"/>
          </a:p>
          <a:p>
            <a:pPr lvl="0"/>
            <a:r>
              <a:rPr lang="en-US" sz="2200" b="1" dirty="0"/>
              <a:t>General Building Infrastructure/Building Envelope Upgrade</a:t>
            </a:r>
            <a:r>
              <a:rPr lang="en-US" sz="2200" dirty="0"/>
              <a:t/>
            </a:r>
            <a:br>
              <a:rPr lang="en-US" sz="2200" dirty="0"/>
            </a:br>
            <a:r>
              <a:rPr lang="en-US" sz="2200" dirty="0"/>
              <a:t>Project number is </a:t>
            </a:r>
            <a:r>
              <a:rPr lang="en-US" sz="2200" dirty="0" smtClean="0"/>
              <a:t>9581 </a:t>
            </a:r>
            <a:r>
              <a:rPr lang="en-US" sz="2200" dirty="0"/>
              <a:t/>
            </a:r>
            <a:br>
              <a:rPr lang="en-US" sz="2200" dirty="0"/>
            </a:br>
            <a:r>
              <a:rPr lang="en-US" sz="2200" dirty="0"/>
              <a:t>Funded by </a:t>
            </a:r>
            <a:r>
              <a:rPr lang="en-US" sz="2200" dirty="0" smtClean="0"/>
              <a:t>capital reserve funds</a:t>
            </a:r>
            <a:r>
              <a:rPr lang="en-US" sz="2200" dirty="0"/>
              <a:t/>
            </a:r>
            <a:br>
              <a:rPr lang="en-US" sz="2200" dirty="0"/>
            </a:br>
            <a:r>
              <a:rPr lang="en-US" sz="2200" i="1" dirty="0"/>
              <a:t>Current balance is </a:t>
            </a:r>
            <a:r>
              <a:rPr lang="en-US" sz="2200" i="1" dirty="0" smtClean="0"/>
              <a:t>$2,680,245</a:t>
            </a:r>
            <a:endParaRPr lang="en-US" sz="2200"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27</a:t>
            </a:fld>
            <a:endParaRPr lang="en-US" dirty="0"/>
          </a:p>
        </p:txBody>
      </p:sp>
    </p:spTree>
    <p:extLst>
      <p:ext uri="{BB962C8B-B14F-4D97-AF65-F5344CB8AC3E}">
        <p14:creationId xmlns:p14="http://schemas.microsoft.com/office/powerpoint/2010/main" val="367588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Continued </a:t>
            </a:r>
          </a:p>
        </p:txBody>
      </p:sp>
      <p:sp>
        <p:nvSpPr>
          <p:cNvPr id="3" name="Content Placeholder 2"/>
          <p:cNvSpPr>
            <a:spLocks noGrp="1"/>
          </p:cNvSpPr>
          <p:nvPr>
            <p:ph idx="1"/>
          </p:nvPr>
        </p:nvSpPr>
        <p:spPr/>
        <p:txBody>
          <a:bodyPr>
            <a:noAutofit/>
          </a:bodyPr>
          <a:lstStyle/>
          <a:p>
            <a:r>
              <a:rPr lang="en-US" sz="2200" b="1" dirty="0"/>
              <a:t>High Voltage Electrical </a:t>
            </a:r>
            <a:r>
              <a:rPr lang="en-US" sz="2200" b="1" dirty="0" smtClean="0"/>
              <a:t>Substation/System </a:t>
            </a:r>
            <a:r>
              <a:rPr lang="en-US" sz="2200" b="1" dirty="0"/>
              <a:t>Upgrade</a:t>
            </a:r>
            <a:r>
              <a:rPr lang="en-US" sz="2200" dirty="0"/>
              <a:t/>
            </a:r>
            <a:br>
              <a:rPr lang="en-US" sz="2200" dirty="0"/>
            </a:br>
            <a:r>
              <a:rPr lang="en-US" sz="2200" dirty="0"/>
              <a:t>Project number is </a:t>
            </a:r>
            <a:r>
              <a:rPr lang="en-US" sz="2200" dirty="0" smtClean="0"/>
              <a:t>9582</a:t>
            </a:r>
            <a:r>
              <a:rPr lang="en-US" sz="2200" dirty="0"/>
              <a:t/>
            </a:r>
            <a:br>
              <a:rPr lang="en-US" sz="2200" dirty="0"/>
            </a:br>
            <a:r>
              <a:rPr lang="en-US" sz="2200" dirty="0"/>
              <a:t>Funded by EDA </a:t>
            </a:r>
            <a:r>
              <a:rPr lang="en-US" sz="2200" dirty="0" smtClean="0"/>
              <a:t>grant </a:t>
            </a:r>
            <a:r>
              <a:rPr lang="en-US" sz="2200" dirty="0"/>
              <a:t>and </a:t>
            </a:r>
            <a:r>
              <a:rPr lang="en-US" sz="2200" dirty="0" smtClean="0"/>
              <a:t>capital reserve funds</a:t>
            </a:r>
            <a:r>
              <a:rPr lang="en-US" sz="2200" dirty="0"/>
              <a:t/>
            </a:r>
            <a:br>
              <a:rPr lang="en-US" sz="2200" dirty="0"/>
            </a:br>
            <a:r>
              <a:rPr lang="en-US" sz="2200" i="1" dirty="0"/>
              <a:t>Current balance is $</a:t>
            </a:r>
            <a:r>
              <a:rPr lang="en-US" sz="2200" i="1" dirty="0" smtClean="0"/>
              <a:t>1,722,642</a:t>
            </a:r>
            <a:r>
              <a:rPr lang="en-US" sz="2200" dirty="0"/>
              <a:t>	</a:t>
            </a:r>
          </a:p>
          <a:p>
            <a:r>
              <a:rPr lang="en-US" sz="2200" b="1" dirty="0"/>
              <a:t>Steam, Replacement of Underground Steam </a:t>
            </a:r>
            <a:r>
              <a:rPr lang="en-US" sz="2200" dirty="0"/>
              <a:t>Project number is </a:t>
            </a:r>
            <a:r>
              <a:rPr lang="en-US" sz="2200" dirty="0" smtClean="0"/>
              <a:t>9584</a:t>
            </a:r>
            <a:r>
              <a:rPr lang="en-US" sz="2200" dirty="0"/>
              <a:t/>
            </a:r>
            <a:br>
              <a:rPr lang="en-US" sz="2200" dirty="0"/>
            </a:br>
            <a:r>
              <a:rPr lang="en-US" sz="2200" dirty="0"/>
              <a:t>Funded by </a:t>
            </a:r>
            <a:r>
              <a:rPr lang="en-US" sz="2200" dirty="0" smtClean="0"/>
              <a:t>capital reserve funds </a:t>
            </a:r>
            <a:r>
              <a:rPr lang="en-US" sz="2200" dirty="0"/>
              <a:t/>
            </a:r>
            <a:br>
              <a:rPr lang="en-US" sz="2200" dirty="0"/>
            </a:br>
            <a:r>
              <a:rPr lang="en-US" sz="2200" i="1" dirty="0"/>
              <a:t>Current balance is $</a:t>
            </a:r>
            <a:r>
              <a:rPr lang="en-US" sz="2200" i="1" dirty="0" smtClean="0"/>
              <a:t>2,100,488</a:t>
            </a:r>
            <a:r>
              <a:rPr lang="en-US" sz="2200" dirty="0"/>
              <a:t>	</a:t>
            </a:r>
          </a:p>
          <a:p>
            <a:pPr lvl="0"/>
            <a:r>
              <a:rPr lang="en-US" sz="2200" b="1" dirty="0"/>
              <a:t>Fire Alarm Replacement/Upgrade</a:t>
            </a:r>
            <a:r>
              <a:rPr lang="en-US" sz="2200" dirty="0"/>
              <a:t/>
            </a:r>
            <a:br>
              <a:rPr lang="en-US" sz="2200" dirty="0"/>
            </a:br>
            <a:r>
              <a:rPr lang="en-US" sz="2200" dirty="0"/>
              <a:t>Project number is </a:t>
            </a:r>
            <a:r>
              <a:rPr lang="en-US" sz="2200" dirty="0" smtClean="0"/>
              <a:t>9585</a:t>
            </a:r>
            <a:r>
              <a:rPr lang="en-US" sz="2200" dirty="0"/>
              <a:t/>
            </a:r>
            <a:br>
              <a:rPr lang="en-US" sz="2200" dirty="0"/>
            </a:br>
            <a:r>
              <a:rPr lang="en-US" sz="2200" dirty="0"/>
              <a:t>Funded by </a:t>
            </a:r>
            <a:r>
              <a:rPr lang="en-US" sz="2200" dirty="0" smtClean="0"/>
              <a:t>capital reserve funds  </a:t>
            </a:r>
            <a:r>
              <a:rPr lang="en-US" sz="2200" dirty="0"/>
              <a:t/>
            </a:r>
            <a:br>
              <a:rPr lang="en-US" sz="2200" dirty="0"/>
            </a:br>
            <a:r>
              <a:rPr lang="en-US" sz="2200" i="1" dirty="0"/>
              <a:t>Current balance is </a:t>
            </a:r>
            <a:r>
              <a:rPr lang="en-US" sz="2200" i="1" dirty="0" smtClean="0"/>
              <a:t>$1,997,625</a:t>
            </a:r>
            <a:r>
              <a:rPr lang="en-US" sz="2200"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28</a:t>
            </a:fld>
            <a:endParaRPr lang="en-US" dirty="0"/>
          </a:p>
        </p:txBody>
      </p:sp>
    </p:spTree>
    <p:extLst>
      <p:ext uri="{BB962C8B-B14F-4D97-AF65-F5344CB8AC3E}">
        <p14:creationId xmlns:p14="http://schemas.microsoft.com/office/powerpoint/2010/main" val="143617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Continued </a:t>
            </a:r>
          </a:p>
        </p:txBody>
      </p:sp>
      <p:sp>
        <p:nvSpPr>
          <p:cNvPr id="3" name="Content Placeholder 2"/>
          <p:cNvSpPr>
            <a:spLocks noGrp="1"/>
          </p:cNvSpPr>
          <p:nvPr>
            <p:ph idx="1"/>
          </p:nvPr>
        </p:nvSpPr>
        <p:spPr/>
        <p:txBody>
          <a:bodyPr>
            <a:noAutofit/>
          </a:bodyPr>
          <a:lstStyle/>
          <a:p>
            <a:r>
              <a:rPr lang="en-US" sz="2200" b="1" dirty="0" err="1" smtClean="0"/>
              <a:t>Joynes</a:t>
            </a:r>
            <a:r>
              <a:rPr lang="en-US" sz="2200" b="1" dirty="0" smtClean="0"/>
              <a:t> Hall Interior Renovations </a:t>
            </a:r>
            <a:r>
              <a:rPr lang="en-US" sz="2200" dirty="0"/>
              <a:t/>
            </a:r>
            <a:br>
              <a:rPr lang="en-US" sz="2200" dirty="0"/>
            </a:br>
            <a:r>
              <a:rPr lang="en-US" sz="2200" dirty="0"/>
              <a:t>Project number is </a:t>
            </a:r>
            <a:r>
              <a:rPr lang="en-US" sz="2200" dirty="0" smtClean="0"/>
              <a:t>9586</a:t>
            </a:r>
            <a:r>
              <a:rPr lang="en-US" sz="2200" dirty="0"/>
              <a:t/>
            </a:r>
            <a:br>
              <a:rPr lang="en-US" sz="2200" dirty="0"/>
            </a:br>
            <a:r>
              <a:rPr lang="en-US" sz="2200" dirty="0"/>
              <a:t>Funded by </a:t>
            </a:r>
            <a:r>
              <a:rPr lang="en-US" sz="2200" dirty="0" smtClean="0"/>
              <a:t>donation through Foundation  </a:t>
            </a:r>
            <a:r>
              <a:rPr lang="en-US" sz="2200" dirty="0"/>
              <a:t/>
            </a:r>
            <a:br>
              <a:rPr lang="en-US" sz="2200" dirty="0"/>
            </a:br>
            <a:r>
              <a:rPr lang="en-US" sz="2200" i="1" dirty="0"/>
              <a:t>Current balance is </a:t>
            </a:r>
            <a:r>
              <a:rPr lang="en-US" sz="2200" i="1" dirty="0" smtClean="0"/>
              <a:t>$1,035,389</a:t>
            </a:r>
            <a:r>
              <a:rPr lang="en-US" sz="2200" dirty="0"/>
              <a:t>	</a:t>
            </a:r>
          </a:p>
          <a:p>
            <a:r>
              <a:rPr lang="en-US" sz="2200" b="1" dirty="0" smtClean="0"/>
              <a:t>Lee </a:t>
            </a:r>
            <a:r>
              <a:rPr lang="en-US" sz="2200" b="1" smtClean="0"/>
              <a:t>Wicker Hall Auxiliary </a:t>
            </a:r>
            <a:r>
              <a:rPr lang="en-US" sz="2200" b="1" dirty="0" smtClean="0"/>
              <a:t>Bldg. Infrastructure &amp; Envelope Upgrade                                                  </a:t>
            </a:r>
            <a:r>
              <a:rPr lang="en-US" sz="2200" dirty="0" smtClean="0"/>
              <a:t>Project </a:t>
            </a:r>
            <a:r>
              <a:rPr lang="en-US" sz="2200" dirty="0"/>
              <a:t>number is </a:t>
            </a:r>
            <a:r>
              <a:rPr lang="en-US" sz="2200" dirty="0" smtClean="0"/>
              <a:t>9587</a:t>
            </a:r>
            <a:r>
              <a:rPr lang="en-US" sz="2200" dirty="0"/>
              <a:t/>
            </a:r>
            <a:br>
              <a:rPr lang="en-US" sz="2200" dirty="0"/>
            </a:br>
            <a:r>
              <a:rPr lang="en-US" sz="2200" dirty="0"/>
              <a:t>Funded by auxiliary net position/auxiliary debt</a:t>
            </a:r>
            <a:br>
              <a:rPr lang="en-US" sz="2200" dirty="0"/>
            </a:br>
            <a:r>
              <a:rPr lang="en-US" sz="2200" i="1" dirty="0"/>
              <a:t>Current balance is </a:t>
            </a:r>
            <a:r>
              <a:rPr lang="en-US" sz="2200" i="1" dirty="0" smtClean="0"/>
              <a:t>$26,250</a:t>
            </a:r>
            <a:r>
              <a:rPr lang="en-US" sz="2200" dirty="0"/>
              <a:t>	</a:t>
            </a:r>
          </a:p>
          <a:p>
            <a:pPr lvl="0"/>
            <a:r>
              <a:rPr lang="en-US" sz="2200" b="1" dirty="0" smtClean="0"/>
              <a:t>Phelps </a:t>
            </a:r>
            <a:r>
              <a:rPr lang="en-US" sz="2200" b="1" dirty="0"/>
              <a:t>Hall Auxiliary Bldg. Infrastructure &amp; Envelope Upgrade  </a:t>
            </a:r>
            <a:r>
              <a:rPr lang="en-US" sz="2200" b="1" dirty="0" smtClean="0"/>
              <a:t>                                               </a:t>
            </a:r>
            <a:r>
              <a:rPr lang="en-US" sz="2200" dirty="0" smtClean="0"/>
              <a:t>Project </a:t>
            </a:r>
            <a:r>
              <a:rPr lang="en-US" sz="2200" dirty="0"/>
              <a:t>number is </a:t>
            </a:r>
            <a:r>
              <a:rPr lang="en-US" sz="2200" dirty="0" smtClean="0"/>
              <a:t>9588</a:t>
            </a:r>
            <a:r>
              <a:rPr lang="en-US" sz="2200" dirty="0"/>
              <a:t/>
            </a:r>
            <a:br>
              <a:rPr lang="en-US" sz="2200" dirty="0"/>
            </a:br>
            <a:r>
              <a:rPr lang="en-US" sz="2200" dirty="0"/>
              <a:t>Funded by </a:t>
            </a:r>
            <a:r>
              <a:rPr lang="en-US" sz="2200" dirty="0" smtClean="0"/>
              <a:t>auxiliary net position/auxiliary debt</a:t>
            </a:r>
            <a:r>
              <a:rPr lang="en-US" sz="2200" dirty="0"/>
              <a:t/>
            </a:r>
            <a:br>
              <a:rPr lang="en-US" sz="2200" dirty="0"/>
            </a:br>
            <a:r>
              <a:rPr lang="en-US" sz="2200" i="1" dirty="0"/>
              <a:t>Current balance is $</a:t>
            </a:r>
            <a:r>
              <a:rPr lang="en-US" sz="2200" i="1" dirty="0" smtClean="0"/>
              <a:t>26,250</a:t>
            </a:r>
            <a:r>
              <a:rPr lang="en-US" sz="2200"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29</a:t>
            </a:fld>
            <a:endParaRPr lang="en-US"/>
          </a:p>
        </p:txBody>
      </p:sp>
    </p:spTree>
    <p:extLst>
      <p:ext uri="{BB962C8B-B14F-4D97-AF65-F5344CB8AC3E}">
        <p14:creationId xmlns:p14="http://schemas.microsoft.com/office/powerpoint/2010/main" val="197033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t>
            </a:r>
            <a:r>
              <a:rPr lang="en-US" dirty="0" smtClean="0"/>
              <a:t>Update (</a:t>
            </a:r>
            <a:r>
              <a:rPr lang="en-US" dirty="0" err="1" smtClean="0"/>
              <a:t>con’t</a:t>
            </a:r>
            <a:r>
              <a:rPr lang="en-US" dirty="0" smtClean="0"/>
              <a: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3</a:t>
            </a:fld>
            <a:endParaRPr lang="en-US"/>
          </a:p>
        </p:txBody>
      </p:sp>
      <p:sp>
        <p:nvSpPr>
          <p:cNvPr id="5" name="Content Placeholder 4"/>
          <p:cNvSpPr>
            <a:spLocks noGrp="1"/>
          </p:cNvSpPr>
          <p:nvPr>
            <p:ph idx="1"/>
          </p:nvPr>
        </p:nvSpPr>
        <p:spPr/>
        <p:txBody>
          <a:bodyPr>
            <a:normAutofit fontScale="85000" lnSpcReduction="10000"/>
          </a:bodyPr>
          <a:lstStyle/>
          <a:p>
            <a:endParaRPr lang="en-US" dirty="0">
              <a:ea typeface="Calibri" panose="020F0502020204030204" pitchFamily="34" charset="0"/>
            </a:endParaRPr>
          </a:p>
          <a:p>
            <a:pPr marL="285750" indent="-285750"/>
            <a:r>
              <a:rPr lang="en-US" dirty="0">
                <a:ea typeface="Calibri" panose="020F0502020204030204" pitchFamily="34" charset="0"/>
              </a:rPr>
              <a:t>SC Cares– Award $3,022,067. Spent $1,570,178 on FY20 expenses and $1,451,889 on FY21 expenses. Spent on </a:t>
            </a:r>
            <a:r>
              <a:rPr lang="en-US" dirty="0" smtClean="0"/>
              <a:t>COVID-related </a:t>
            </a:r>
            <a:r>
              <a:rPr lang="en-US" dirty="0"/>
              <a:t>payroll expenses </a:t>
            </a:r>
            <a:r>
              <a:rPr lang="en-US" dirty="0" smtClean="0"/>
              <a:t>(salaries</a:t>
            </a:r>
            <a:r>
              <a:rPr lang="en-US" dirty="0"/>
              <a:t>, sick leave, and medical leave), telework capability improvements, distance learning (educational), food deliveries for quarantined students, medical supplies, disinfection, COVID-19 testing, and other general expenses related to COVID-19</a:t>
            </a:r>
            <a:r>
              <a:rPr lang="en-US" dirty="0" smtClean="0"/>
              <a:t>.</a:t>
            </a:r>
          </a:p>
          <a:p>
            <a:pPr marL="285750" indent="-285750"/>
            <a:endParaRPr lang="en-US" dirty="0">
              <a:solidFill>
                <a:srgbClr val="FF0000"/>
              </a:solidFill>
            </a:endParaRPr>
          </a:p>
        </p:txBody>
      </p:sp>
    </p:spTree>
    <p:extLst>
      <p:ext uri="{BB962C8B-B14F-4D97-AF65-F5344CB8AC3E}">
        <p14:creationId xmlns:p14="http://schemas.microsoft.com/office/powerpoint/2010/main" val="1921496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Continued </a:t>
            </a:r>
          </a:p>
        </p:txBody>
      </p:sp>
      <p:sp>
        <p:nvSpPr>
          <p:cNvPr id="3" name="Content Placeholder 2"/>
          <p:cNvSpPr>
            <a:spLocks noGrp="1"/>
          </p:cNvSpPr>
          <p:nvPr>
            <p:ph idx="1"/>
          </p:nvPr>
        </p:nvSpPr>
        <p:spPr>
          <a:xfrm>
            <a:off x="1524000" y="1371600"/>
            <a:ext cx="7162800" cy="4525963"/>
          </a:xfrm>
        </p:spPr>
        <p:txBody>
          <a:bodyPr>
            <a:noAutofit/>
          </a:bodyPr>
          <a:lstStyle/>
          <a:p>
            <a:r>
              <a:rPr lang="en-US" sz="2200" b="1" dirty="0" smtClean="0"/>
              <a:t>Lee Wicker </a:t>
            </a:r>
            <a:r>
              <a:rPr lang="en-US" sz="2200" b="1" dirty="0"/>
              <a:t>Hall Auxiliary Bldg. Infrastructure &amp; Envelope Upgrade</a:t>
            </a:r>
            <a:r>
              <a:rPr lang="en-US" sz="2200" dirty="0"/>
              <a:t/>
            </a:r>
            <a:br>
              <a:rPr lang="en-US" sz="2200" dirty="0"/>
            </a:br>
            <a:r>
              <a:rPr lang="en-US" sz="2200" dirty="0"/>
              <a:t>Project number is </a:t>
            </a:r>
            <a:r>
              <a:rPr lang="en-US" sz="2200" dirty="0" smtClean="0"/>
              <a:t>9589</a:t>
            </a:r>
            <a:r>
              <a:rPr lang="en-US" sz="2200" dirty="0"/>
              <a:t/>
            </a:r>
            <a:br>
              <a:rPr lang="en-US" sz="2200" dirty="0"/>
            </a:br>
            <a:r>
              <a:rPr lang="en-US" sz="2200" dirty="0"/>
              <a:t>Funded by </a:t>
            </a:r>
            <a:r>
              <a:rPr lang="en-US" sz="2200" dirty="0" smtClean="0"/>
              <a:t>donation through Foundation</a:t>
            </a:r>
            <a:r>
              <a:rPr lang="en-US" sz="2200" dirty="0"/>
              <a:t/>
            </a:r>
            <a:br>
              <a:rPr lang="en-US" sz="2200" dirty="0"/>
            </a:br>
            <a:r>
              <a:rPr lang="en-US" sz="2200" i="1" dirty="0"/>
              <a:t>Current balance is </a:t>
            </a:r>
            <a:r>
              <a:rPr lang="en-US" sz="2200" i="1" dirty="0" smtClean="0"/>
              <a:t>$82,500</a:t>
            </a:r>
            <a:r>
              <a:rPr lang="en-US" sz="2200" dirty="0"/>
              <a:t>		</a:t>
            </a:r>
          </a:p>
          <a:p>
            <a:pPr lvl="0"/>
            <a:r>
              <a:rPr lang="en-US" sz="2200" b="1" dirty="0" smtClean="0"/>
              <a:t>Architect Detail Repairs/Replacement Bancroft/McLaurin                                                 </a:t>
            </a:r>
            <a:r>
              <a:rPr lang="en-US" sz="2200" dirty="0" smtClean="0"/>
              <a:t>Project </a:t>
            </a:r>
            <a:r>
              <a:rPr lang="en-US" sz="2200" dirty="0"/>
              <a:t>number is </a:t>
            </a:r>
            <a:r>
              <a:rPr lang="en-US" sz="2200" dirty="0" smtClean="0"/>
              <a:t>9590</a:t>
            </a:r>
            <a:r>
              <a:rPr lang="en-US" sz="2200" dirty="0"/>
              <a:t/>
            </a:r>
            <a:br>
              <a:rPr lang="en-US" sz="2200" dirty="0"/>
            </a:br>
            <a:r>
              <a:rPr lang="en-US" sz="2200" dirty="0" smtClean="0"/>
              <a:t>Funded </a:t>
            </a:r>
            <a:r>
              <a:rPr lang="en-US" sz="2200" dirty="0"/>
              <a:t>by </a:t>
            </a:r>
            <a:r>
              <a:rPr lang="en-US" sz="2200" dirty="0" smtClean="0"/>
              <a:t>capital reserve funds </a:t>
            </a:r>
            <a:r>
              <a:rPr lang="en-US" sz="2200" dirty="0"/>
              <a:t/>
            </a:r>
            <a:br>
              <a:rPr lang="en-US" sz="2200" dirty="0"/>
            </a:br>
            <a:r>
              <a:rPr lang="en-US" sz="2200" i="1" dirty="0"/>
              <a:t>Current balance is </a:t>
            </a:r>
            <a:r>
              <a:rPr lang="en-US" sz="2200" i="1" dirty="0" smtClean="0"/>
              <a:t>$1,200,000</a:t>
            </a:r>
          </a:p>
          <a:p>
            <a:r>
              <a:rPr lang="en-US" sz="2200" b="1" dirty="0"/>
              <a:t>General Building Mechanical System Replacement/Upgrade</a:t>
            </a:r>
            <a:r>
              <a:rPr lang="en-US" sz="2200" dirty="0"/>
              <a:t/>
            </a:r>
            <a:br>
              <a:rPr lang="en-US" sz="2200" dirty="0"/>
            </a:br>
            <a:r>
              <a:rPr lang="en-US" sz="2200" dirty="0"/>
              <a:t>Project number is 9591</a:t>
            </a:r>
            <a:br>
              <a:rPr lang="en-US" sz="2200" dirty="0"/>
            </a:br>
            <a:r>
              <a:rPr lang="en-US" sz="2200" dirty="0"/>
              <a:t>Funded by capital reserve funds</a:t>
            </a:r>
            <a:br>
              <a:rPr lang="en-US" sz="2200" dirty="0"/>
            </a:br>
            <a:r>
              <a:rPr lang="en-US" sz="2200" i="1" dirty="0"/>
              <a:t>Current balance is $1,000,000 </a:t>
            </a:r>
            <a:r>
              <a:rPr lang="en-US" sz="2200"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30</a:t>
            </a:fld>
            <a:endParaRPr lang="en-US"/>
          </a:p>
        </p:txBody>
      </p:sp>
    </p:spTree>
    <p:extLst>
      <p:ext uri="{BB962C8B-B14F-4D97-AF65-F5344CB8AC3E}">
        <p14:creationId xmlns:p14="http://schemas.microsoft.com/office/powerpoint/2010/main" val="2699119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Continued </a:t>
            </a:r>
          </a:p>
        </p:txBody>
      </p:sp>
      <p:sp>
        <p:nvSpPr>
          <p:cNvPr id="3" name="Content Placeholder 2"/>
          <p:cNvSpPr>
            <a:spLocks noGrp="1"/>
          </p:cNvSpPr>
          <p:nvPr>
            <p:ph idx="1"/>
          </p:nvPr>
        </p:nvSpPr>
        <p:spPr>
          <a:xfrm>
            <a:off x="1524000" y="1371600"/>
            <a:ext cx="7162800" cy="4525963"/>
          </a:xfrm>
        </p:spPr>
        <p:txBody>
          <a:bodyPr>
            <a:noAutofit/>
          </a:bodyPr>
          <a:lstStyle/>
          <a:p>
            <a:r>
              <a:rPr lang="en-US" sz="2200" b="1" dirty="0" smtClean="0"/>
              <a:t>Oil Tank Removal Project                                         </a:t>
            </a:r>
            <a:r>
              <a:rPr lang="en-US" sz="2200" dirty="0" smtClean="0"/>
              <a:t>Project </a:t>
            </a:r>
            <a:r>
              <a:rPr lang="en-US" sz="2200" dirty="0"/>
              <a:t>number is </a:t>
            </a:r>
            <a:r>
              <a:rPr lang="en-US" sz="2200" dirty="0" smtClean="0"/>
              <a:t>9592</a:t>
            </a:r>
            <a:r>
              <a:rPr lang="en-US" sz="2200" dirty="0"/>
              <a:t/>
            </a:r>
            <a:br>
              <a:rPr lang="en-US" sz="2200" dirty="0"/>
            </a:br>
            <a:r>
              <a:rPr lang="en-US" sz="2200" dirty="0"/>
              <a:t>Funded by </a:t>
            </a:r>
            <a:r>
              <a:rPr lang="en-US" sz="2200" dirty="0" smtClean="0"/>
              <a:t>capital reserve funds</a:t>
            </a:r>
            <a:r>
              <a:rPr lang="en-US" sz="2200" dirty="0"/>
              <a:t/>
            </a:r>
            <a:br>
              <a:rPr lang="en-US" sz="2200" dirty="0"/>
            </a:br>
            <a:r>
              <a:rPr lang="en-US" sz="2200" i="1" dirty="0"/>
              <a:t>Current balance is </a:t>
            </a:r>
            <a:r>
              <a:rPr lang="en-US" sz="2200" i="1" dirty="0" smtClean="0"/>
              <a:t>$1,200,000</a:t>
            </a:r>
            <a:r>
              <a:rPr lang="en-US" sz="2200" dirty="0"/>
              <a:t>	</a:t>
            </a:r>
          </a:p>
          <a:p>
            <a:pPr lvl="0"/>
            <a:r>
              <a:rPr lang="en-US" sz="2200" b="1" dirty="0"/>
              <a:t>General Building Mechanical System </a:t>
            </a:r>
            <a:r>
              <a:rPr lang="en-US" sz="2200" b="1" dirty="0" smtClean="0"/>
              <a:t>Replacement/Upgrade                                      </a:t>
            </a:r>
            <a:br>
              <a:rPr lang="en-US" sz="2200" b="1" dirty="0" smtClean="0"/>
            </a:br>
            <a:r>
              <a:rPr lang="en-US" sz="2200" dirty="0" smtClean="0"/>
              <a:t>Project </a:t>
            </a:r>
            <a:r>
              <a:rPr lang="en-US" sz="2200" dirty="0"/>
              <a:t>number is </a:t>
            </a:r>
            <a:r>
              <a:rPr lang="en-US" sz="2200" dirty="0" smtClean="0"/>
              <a:t>9593</a:t>
            </a:r>
            <a:r>
              <a:rPr lang="en-US" sz="2200" dirty="0"/>
              <a:t/>
            </a:r>
            <a:br>
              <a:rPr lang="en-US" sz="2200" dirty="0"/>
            </a:br>
            <a:r>
              <a:rPr lang="en-US" sz="2200" dirty="0"/>
              <a:t>Funded by </a:t>
            </a:r>
            <a:r>
              <a:rPr lang="en-US" sz="2200" dirty="0" smtClean="0"/>
              <a:t>capital reserve funds                    </a:t>
            </a:r>
            <a:br>
              <a:rPr lang="en-US" sz="2200" dirty="0" smtClean="0"/>
            </a:br>
            <a:r>
              <a:rPr lang="en-US" sz="2200" i="1" dirty="0" smtClean="0"/>
              <a:t>Current </a:t>
            </a:r>
            <a:r>
              <a:rPr lang="en-US" sz="2200" i="1" dirty="0"/>
              <a:t>balance is </a:t>
            </a:r>
            <a:r>
              <a:rPr lang="en-US" sz="2200" i="1" dirty="0" smtClean="0"/>
              <a:t>$61,500</a:t>
            </a:r>
            <a:r>
              <a:rPr lang="en-US" sz="2200"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31</a:t>
            </a:fld>
            <a:endParaRPr lang="en-US"/>
          </a:p>
        </p:txBody>
      </p:sp>
    </p:spTree>
    <p:extLst>
      <p:ext uri="{BB962C8B-B14F-4D97-AF65-F5344CB8AC3E}">
        <p14:creationId xmlns:p14="http://schemas.microsoft.com/office/powerpoint/2010/main" val="199625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Projects, Continued </a:t>
            </a:r>
          </a:p>
        </p:txBody>
      </p:sp>
      <p:sp>
        <p:nvSpPr>
          <p:cNvPr id="3" name="Content Placeholder 2"/>
          <p:cNvSpPr>
            <a:spLocks noGrp="1"/>
          </p:cNvSpPr>
          <p:nvPr>
            <p:ph idx="1"/>
          </p:nvPr>
        </p:nvSpPr>
        <p:spPr>
          <a:xfrm>
            <a:off x="1524000" y="1371600"/>
            <a:ext cx="7162800" cy="4525963"/>
          </a:xfrm>
        </p:spPr>
        <p:txBody>
          <a:bodyPr>
            <a:noAutofit/>
          </a:bodyPr>
          <a:lstStyle/>
          <a:p>
            <a:r>
              <a:rPr lang="en-US" sz="2200" b="1" dirty="0" smtClean="0"/>
              <a:t>Campus E&amp;G/Auxiliary Building WIFI Upgrade</a:t>
            </a:r>
            <a:r>
              <a:rPr lang="en-US" sz="2200" dirty="0"/>
              <a:t/>
            </a:r>
            <a:br>
              <a:rPr lang="en-US" sz="2200" dirty="0"/>
            </a:br>
            <a:r>
              <a:rPr lang="en-US" sz="2200" dirty="0"/>
              <a:t>Project number is </a:t>
            </a:r>
            <a:r>
              <a:rPr lang="en-US" sz="2200" dirty="0" smtClean="0"/>
              <a:t>9594</a:t>
            </a:r>
            <a:r>
              <a:rPr lang="en-US" sz="2200" dirty="0"/>
              <a:t/>
            </a:r>
            <a:br>
              <a:rPr lang="en-US" sz="2200" dirty="0"/>
            </a:br>
            <a:r>
              <a:rPr lang="en-US" sz="2200" dirty="0" smtClean="0"/>
              <a:t>Funded </a:t>
            </a:r>
            <a:r>
              <a:rPr lang="en-US" sz="2200" dirty="0"/>
              <a:t>by </a:t>
            </a:r>
            <a:r>
              <a:rPr lang="en-US" sz="2200" dirty="0" smtClean="0"/>
              <a:t>net positon </a:t>
            </a:r>
            <a:r>
              <a:rPr lang="en-US" sz="2200" dirty="0"/>
              <a:t>funds </a:t>
            </a:r>
            <a:r>
              <a:rPr lang="en-US" sz="2200" dirty="0" smtClean="0"/>
              <a:t>(institutional capital </a:t>
            </a:r>
            <a:r>
              <a:rPr lang="en-US" sz="2200" dirty="0"/>
              <a:t>p</a:t>
            </a:r>
            <a:r>
              <a:rPr lang="en-US" sz="2200" dirty="0" smtClean="0"/>
              <a:t>roject funds &amp; housing </a:t>
            </a:r>
            <a:r>
              <a:rPr lang="en-US" sz="2200" dirty="0"/>
              <a:t>a</a:t>
            </a:r>
            <a:r>
              <a:rPr lang="en-US" sz="2200" dirty="0" smtClean="0"/>
              <a:t>uxiliary funds)  </a:t>
            </a:r>
            <a:r>
              <a:rPr lang="en-US" sz="2200" dirty="0"/>
              <a:t/>
            </a:r>
            <a:br>
              <a:rPr lang="en-US" sz="2200" dirty="0"/>
            </a:br>
            <a:r>
              <a:rPr lang="en-US" sz="2200" i="1" dirty="0" smtClean="0"/>
              <a:t>Current </a:t>
            </a:r>
            <a:r>
              <a:rPr lang="en-US" sz="2200" i="1" dirty="0"/>
              <a:t>balance is </a:t>
            </a:r>
            <a:r>
              <a:rPr lang="en-US" sz="2200" i="1" dirty="0" smtClean="0"/>
              <a:t>$45,000</a:t>
            </a:r>
            <a:r>
              <a:rPr lang="en-US" sz="2200" dirty="0"/>
              <a:t>	</a:t>
            </a:r>
          </a:p>
          <a:p>
            <a:r>
              <a:rPr lang="en-US" sz="2200" b="1" dirty="0" smtClean="0"/>
              <a:t>Demolition for Wofford </a:t>
            </a:r>
            <a:r>
              <a:rPr lang="en-US" sz="2200" b="1" dirty="0"/>
              <a:t>H</a:t>
            </a:r>
            <a:r>
              <a:rPr lang="en-US" sz="2200" b="1" dirty="0" smtClean="0"/>
              <a:t>all (Residence Hall)            </a:t>
            </a:r>
            <a:r>
              <a:rPr lang="en-US" sz="2200" dirty="0" smtClean="0"/>
              <a:t>Project </a:t>
            </a:r>
            <a:r>
              <a:rPr lang="en-US" sz="2200" dirty="0"/>
              <a:t>number is </a:t>
            </a:r>
            <a:r>
              <a:rPr lang="en-US" sz="2200" dirty="0" smtClean="0"/>
              <a:t>9595</a:t>
            </a:r>
            <a:r>
              <a:rPr lang="en-US" sz="2200" dirty="0"/>
              <a:t/>
            </a:r>
            <a:br>
              <a:rPr lang="en-US" sz="2200" dirty="0"/>
            </a:br>
            <a:r>
              <a:rPr lang="en-US" sz="2200" dirty="0"/>
              <a:t>Funded by </a:t>
            </a:r>
            <a:r>
              <a:rPr lang="en-US" sz="2200" dirty="0" smtClean="0"/>
              <a:t>auxiliary housing net position  </a:t>
            </a:r>
            <a:r>
              <a:rPr lang="en-US" sz="2200" dirty="0"/>
              <a:t/>
            </a:r>
            <a:br>
              <a:rPr lang="en-US" sz="2200" dirty="0"/>
            </a:br>
            <a:r>
              <a:rPr lang="en-US" sz="2200" i="1" dirty="0"/>
              <a:t>Current balance is </a:t>
            </a:r>
            <a:r>
              <a:rPr lang="en-US" sz="2200" i="1" dirty="0" smtClean="0"/>
              <a:t>$54,500</a:t>
            </a:r>
            <a:r>
              <a:rPr lang="en-US" sz="2200" dirty="0"/>
              <a:t>	</a:t>
            </a:r>
          </a:p>
          <a:p>
            <a:pPr marL="0" lvl="0" indent="0">
              <a:buNone/>
            </a:pPr>
            <a:r>
              <a:rPr lang="en-US" sz="2200"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32</a:t>
            </a:fld>
            <a:endParaRPr lang="en-US"/>
          </a:p>
        </p:txBody>
      </p:sp>
    </p:spTree>
    <p:extLst>
      <p:ext uri="{BB962C8B-B14F-4D97-AF65-F5344CB8AC3E}">
        <p14:creationId xmlns:p14="http://schemas.microsoft.com/office/powerpoint/2010/main" val="3877055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p>
        </p:txBody>
      </p:sp>
      <p:sp>
        <p:nvSpPr>
          <p:cNvPr id="4" name="Slide Number Placeholder 3"/>
          <p:cNvSpPr>
            <a:spLocks noGrp="1"/>
          </p:cNvSpPr>
          <p:nvPr>
            <p:ph type="sldNum" sz="quarter" idx="12"/>
          </p:nvPr>
        </p:nvSpPr>
        <p:spPr/>
        <p:txBody>
          <a:bodyPr/>
          <a:lstStyle/>
          <a:p>
            <a:fld id="{0EBF85CB-8E6F-4C76-A97C-98828569AB90}" type="slidenum">
              <a:rPr lang="en-US" smtClean="0"/>
              <a:pPr/>
              <a:t>33</a:t>
            </a:fld>
            <a:endParaRPr lang="en-US"/>
          </a:p>
        </p:txBody>
      </p:sp>
      <p:sp>
        <p:nvSpPr>
          <p:cNvPr id="7" name="Rectangle 6"/>
          <p:cNvSpPr/>
          <p:nvPr/>
        </p:nvSpPr>
        <p:spPr>
          <a:xfrm>
            <a:off x="1828800" y="1508135"/>
            <a:ext cx="7239000" cy="3216265"/>
          </a:xfrm>
          <a:prstGeom prst="rect">
            <a:avLst/>
          </a:prstGeom>
        </p:spPr>
        <p:txBody>
          <a:bodyPr wrap="square">
            <a:spAutoFit/>
          </a:bodyPr>
          <a:lstStyle/>
          <a:p>
            <a:pPr>
              <a:spcAft>
                <a:spcPts val="600"/>
              </a:spcAft>
            </a:pPr>
            <a:r>
              <a:rPr lang="en-US" sz="2200" b="1" dirty="0">
                <a:latin typeface="Raleway" panose="020B0503030101060003" pitchFamily="34" charset="0"/>
              </a:rPr>
              <a:t>Winthrop addresses maintenance needs by the following methods:</a:t>
            </a:r>
          </a:p>
          <a:p>
            <a:pPr marL="285750" indent="-285750">
              <a:spcAft>
                <a:spcPts val="600"/>
              </a:spcAft>
              <a:buFont typeface="Arial" panose="020B0604020202020204" pitchFamily="34" charset="0"/>
              <a:buChar char="•"/>
            </a:pPr>
            <a:r>
              <a:rPr lang="en-US" dirty="0" smtClean="0">
                <a:latin typeface="Raleway" panose="020B0503030101060003" pitchFamily="34" charset="0"/>
              </a:rPr>
              <a:t>Facilities maintains a rolling project list that includes facility maintenance and repair needs. </a:t>
            </a:r>
          </a:p>
          <a:p>
            <a:pPr marL="285750" indent="-285750">
              <a:spcAft>
                <a:spcPts val="600"/>
              </a:spcAft>
              <a:buFont typeface="Arial" panose="020B0604020202020204" pitchFamily="34" charset="0"/>
              <a:buChar char="•"/>
            </a:pPr>
            <a:r>
              <a:rPr lang="en-US" dirty="0" smtClean="0">
                <a:latin typeface="Raleway" panose="020B0503030101060003" pitchFamily="34" charset="0"/>
              </a:rPr>
              <a:t>Campus </a:t>
            </a:r>
            <a:r>
              <a:rPr lang="en-US" dirty="0">
                <a:latin typeface="Raleway" panose="020B0503030101060003" pitchFamily="34" charset="0"/>
              </a:rPr>
              <a:t>constituents fill out a project request </a:t>
            </a:r>
            <a:r>
              <a:rPr lang="en-US" dirty="0" smtClean="0">
                <a:latin typeface="Raleway" panose="020B0503030101060003" pitchFamily="34" charset="0"/>
              </a:rPr>
              <a:t>form, </a:t>
            </a:r>
            <a:r>
              <a:rPr lang="en-US" dirty="0">
                <a:latin typeface="Raleway" panose="020B0503030101060003" pitchFamily="34" charset="0"/>
              </a:rPr>
              <a:t>which includes project details such as roof repairs and replacement, fire alarm replacements, painting, electrical and small facility changes to accommodate programs.</a:t>
            </a:r>
          </a:p>
          <a:p>
            <a:pPr marL="285750" indent="-285750">
              <a:buFont typeface="Arial" panose="020B0604020202020204" pitchFamily="34" charset="0"/>
              <a:buChar char="•"/>
            </a:pPr>
            <a:r>
              <a:rPr lang="en-US" dirty="0">
                <a:latin typeface="Raleway" panose="020B0503030101060003" pitchFamily="34" charset="0"/>
              </a:rPr>
              <a:t>These projects are given budget estimates and prioritized by senior leadership to complete as time and funding permits. </a:t>
            </a:r>
          </a:p>
        </p:txBody>
      </p:sp>
      <p:sp>
        <p:nvSpPr>
          <p:cNvPr id="8" name="Rectangle 7"/>
          <p:cNvSpPr/>
          <p:nvPr/>
        </p:nvSpPr>
        <p:spPr>
          <a:xfrm>
            <a:off x="1679028" y="4926176"/>
            <a:ext cx="7391400" cy="163121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dirty="0">
                <a:solidFill>
                  <a:schemeClr val="tx1"/>
                </a:solidFill>
                <a:latin typeface="Raleway" panose="020B0503030101060003" pitchFamily="34" charset="0"/>
              </a:rPr>
              <a:t>In FY </a:t>
            </a:r>
            <a:r>
              <a:rPr lang="en-US" sz="2000" dirty="0" smtClean="0">
                <a:solidFill>
                  <a:schemeClr val="tx1"/>
                </a:solidFill>
                <a:latin typeface="Raleway" panose="020B0503030101060003" pitchFamily="34" charset="0"/>
              </a:rPr>
              <a:t>2020-21, </a:t>
            </a:r>
            <a:r>
              <a:rPr lang="en-US" sz="2000" dirty="0">
                <a:solidFill>
                  <a:schemeClr val="tx1"/>
                </a:solidFill>
                <a:latin typeface="Raleway" panose="020B0503030101060003" pitchFamily="34" charset="0"/>
              </a:rPr>
              <a:t>Winthrop spent </a:t>
            </a:r>
            <a:r>
              <a:rPr lang="en-US" sz="2000" dirty="0" smtClean="0">
                <a:solidFill>
                  <a:schemeClr val="tx1"/>
                </a:solidFill>
                <a:latin typeface="Raleway" panose="020B0503030101060003" pitchFamily="34" charset="0"/>
              </a:rPr>
              <a:t>$4,689,432 on </a:t>
            </a:r>
            <a:br>
              <a:rPr lang="en-US" sz="2000" dirty="0" smtClean="0">
                <a:solidFill>
                  <a:schemeClr val="tx1"/>
                </a:solidFill>
                <a:latin typeface="Raleway" panose="020B0503030101060003" pitchFamily="34" charset="0"/>
              </a:rPr>
            </a:br>
            <a:r>
              <a:rPr lang="en-US" sz="2000" dirty="0" smtClean="0">
                <a:solidFill>
                  <a:schemeClr val="tx1"/>
                </a:solidFill>
                <a:latin typeface="Raleway" panose="020B0503030101060003" pitchFamily="34" charset="0"/>
              </a:rPr>
              <a:t>maintenance </a:t>
            </a:r>
            <a:r>
              <a:rPr lang="en-US" sz="2000" dirty="0">
                <a:solidFill>
                  <a:schemeClr val="tx1"/>
                </a:solidFill>
                <a:latin typeface="Raleway" panose="020B0503030101060003" pitchFamily="34" charset="0"/>
              </a:rPr>
              <a:t>needs. </a:t>
            </a:r>
            <a:br>
              <a:rPr lang="en-US" sz="2000" dirty="0">
                <a:solidFill>
                  <a:schemeClr val="tx1"/>
                </a:solidFill>
                <a:latin typeface="Raleway" panose="020B0503030101060003" pitchFamily="34" charset="0"/>
              </a:rPr>
            </a:br>
            <a:r>
              <a:rPr lang="en-US" sz="2000" dirty="0">
                <a:solidFill>
                  <a:schemeClr val="tx1"/>
                </a:solidFill>
                <a:latin typeface="Raleway" panose="020B0503030101060003" pitchFamily="34" charset="0"/>
              </a:rPr>
              <a:t>Winthrop has ongoing projects for an additional </a:t>
            </a:r>
            <a:r>
              <a:rPr lang="en-US" sz="2000" dirty="0" smtClean="0">
                <a:solidFill>
                  <a:schemeClr val="tx1"/>
                </a:solidFill>
                <a:latin typeface="Raleway" panose="020B0503030101060003" pitchFamily="34" charset="0"/>
              </a:rPr>
              <a:t>$21.4M </a:t>
            </a:r>
            <a:r>
              <a:rPr lang="en-US" sz="2000" dirty="0">
                <a:solidFill>
                  <a:schemeClr val="tx1"/>
                </a:solidFill>
                <a:latin typeface="Raleway" panose="020B0503030101060003" pitchFamily="34" charset="0"/>
              </a:rPr>
              <a:t>funded from </a:t>
            </a:r>
            <a:r>
              <a:rPr lang="en-US" sz="2000" dirty="0" smtClean="0">
                <a:solidFill>
                  <a:schemeClr val="tx1"/>
                </a:solidFill>
                <a:latin typeface="Raleway" panose="020B0503030101060003" pitchFamily="34" charset="0"/>
              </a:rPr>
              <a:t>state appropriations</a:t>
            </a:r>
            <a:r>
              <a:rPr lang="en-US" sz="2000" dirty="0">
                <a:solidFill>
                  <a:schemeClr val="tx1"/>
                </a:solidFill>
                <a:latin typeface="Raleway" panose="020B0503030101060003" pitchFamily="34" charset="0"/>
              </a:rPr>
              <a:t>, Federal </a:t>
            </a:r>
            <a:r>
              <a:rPr lang="en-US" sz="2000" dirty="0" smtClean="0">
                <a:solidFill>
                  <a:schemeClr val="tx1"/>
                </a:solidFill>
                <a:latin typeface="Raleway" panose="020B0503030101060003" pitchFamily="34" charset="0"/>
              </a:rPr>
              <a:t>awards</a:t>
            </a:r>
            <a:r>
              <a:rPr lang="en-US" sz="2000" dirty="0">
                <a:solidFill>
                  <a:schemeClr val="tx1"/>
                </a:solidFill>
                <a:latin typeface="Raleway" panose="020B0503030101060003" pitchFamily="34" charset="0"/>
              </a:rPr>
              <a:t>, </a:t>
            </a:r>
            <a:r>
              <a:rPr lang="en-US" sz="2000" dirty="0" smtClean="0">
                <a:solidFill>
                  <a:schemeClr val="tx1"/>
                </a:solidFill>
                <a:latin typeface="Raleway" panose="020B0503030101060003" pitchFamily="34" charset="0"/>
              </a:rPr>
              <a:t>gifts</a:t>
            </a:r>
            <a:r>
              <a:rPr lang="en-US" sz="2000" dirty="0">
                <a:solidFill>
                  <a:schemeClr val="tx1"/>
                </a:solidFill>
                <a:latin typeface="Raleway" panose="020B0503030101060003" pitchFamily="34" charset="0"/>
              </a:rPr>
              <a:t>, and </a:t>
            </a:r>
            <a:r>
              <a:rPr lang="en-US" sz="2000" dirty="0" smtClean="0">
                <a:solidFill>
                  <a:schemeClr val="tx1"/>
                </a:solidFill>
                <a:latin typeface="Raleway" panose="020B0503030101060003" pitchFamily="34" charset="0"/>
              </a:rPr>
              <a:t>insurance </a:t>
            </a:r>
            <a:r>
              <a:rPr lang="en-US" sz="2000" dirty="0">
                <a:solidFill>
                  <a:schemeClr val="tx1"/>
                </a:solidFill>
                <a:latin typeface="Raleway" panose="020B0503030101060003" pitchFamily="34" charset="0"/>
              </a:rPr>
              <a:t>proceeds.   </a:t>
            </a:r>
          </a:p>
        </p:txBody>
      </p:sp>
    </p:spTree>
    <p:extLst>
      <p:ext uri="{BB962C8B-B14F-4D97-AF65-F5344CB8AC3E}">
        <p14:creationId xmlns:p14="http://schemas.microsoft.com/office/powerpoint/2010/main" val="409487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 History</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85CB-8E6F-4C76-A97C-98828569AB90}" type="slidenum">
              <a:rPr kumimoji="0" lang="en-US" sz="1200" b="0" i="0" u="none" strike="noStrike" kern="1200" cap="none" spc="0" normalizeH="0" baseline="0" noProof="0" smtClean="0">
                <a:ln>
                  <a:noFill/>
                </a:ln>
                <a:solidFill>
                  <a:srgbClr val="66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660000">
                  <a:tint val="75000"/>
                </a:srgbClr>
              </a:solidFill>
              <a:effectLst/>
              <a:uLnTx/>
              <a:uFillTx/>
              <a:latin typeface="Calibri"/>
              <a:ea typeface="+mn-ea"/>
              <a:cs typeface="+mn-cs"/>
            </a:endParaRPr>
          </a:p>
        </p:txBody>
      </p:sp>
      <p:graphicFrame>
        <p:nvGraphicFramePr>
          <p:cNvPr id="4" name="Chart 3"/>
          <p:cNvGraphicFramePr/>
          <p:nvPr>
            <p:extLst>
              <p:ext uri="{D42A27DB-BD31-4B8C-83A1-F6EECF244321}">
                <p14:modId xmlns:p14="http://schemas.microsoft.com/office/powerpoint/2010/main" val="4245228197"/>
              </p:ext>
            </p:extLst>
          </p:nvPr>
        </p:nvGraphicFramePr>
        <p:xfrm>
          <a:off x="1752600" y="1752600"/>
          <a:ext cx="8001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7760855" y="2362200"/>
            <a:ext cx="19812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0000"/>
                </a:solidFill>
                <a:effectLst/>
                <a:uLnTx/>
                <a:uFillTx/>
                <a:latin typeface="Calibri"/>
                <a:ea typeface="+mn-ea"/>
                <a:cs typeface="+mn-cs"/>
              </a:rPr>
              <a:t>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660000"/>
                </a:solidFill>
                <a:effectLst/>
                <a:uLnTx/>
                <a:uFillTx/>
                <a:latin typeface="Calibri"/>
                <a:ea typeface="+mn-ea"/>
                <a:cs typeface="+mn-cs"/>
              </a:rPr>
              <a:t>$173,364,657</a:t>
            </a:r>
            <a:endParaRPr kumimoji="0" lang="en-US" sz="1600" b="0" i="0" u="none" strike="noStrike" kern="1200" cap="none" spc="0" normalizeH="0" baseline="0" noProof="0" dirty="0">
              <a:ln>
                <a:noFill/>
              </a:ln>
              <a:solidFill>
                <a:srgbClr val="660000"/>
              </a:solidFill>
              <a:effectLst/>
              <a:uLnTx/>
              <a:uFillTx/>
              <a:latin typeface="Calibri"/>
              <a:ea typeface="+mn-ea"/>
              <a:cs typeface="+mn-cs"/>
            </a:endParaRPr>
          </a:p>
        </p:txBody>
      </p:sp>
      <p:sp>
        <p:nvSpPr>
          <p:cNvPr id="9" name="TextBox 1"/>
          <p:cNvSpPr txBox="1"/>
          <p:nvPr/>
        </p:nvSpPr>
        <p:spPr>
          <a:xfrm>
            <a:off x="7772400" y="3505200"/>
            <a:ext cx="198120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60000"/>
                </a:solidFill>
                <a:effectLst/>
                <a:uLnTx/>
                <a:uFillTx/>
                <a:latin typeface="Calibri"/>
                <a:ea typeface="+mn-ea"/>
                <a:cs typeface="+mn-cs"/>
              </a:rPr>
              <a:t>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660000"/>
                </a:solidFill>
                <a:effectLst/>
                <a:uLnTx/>
                <a:uFillTx/>
                <a:latin typeface="Calibri"/>
                <a:ea typeface="+mn-ea"/>
                <a:cs typeface="+mn-cs"/>
              </a:rPr>
              <a:t>$</a:t>
            </a:r>
            <a:r>
              <a:rPr lang="en-US" sz="1600" dirty="0" smtClean="0">
                <a:solidFill>
                  <a:srgbClr val="660000"/>
                </a:solidFill>
                <a:latin typeface="Calibri"/>
              </a:rPr>
              <a:t>180,370,670</a:t>
            </a:r>
            <a:endParaRPr kumimoji="0" lang="en-US" sz="1600" b="0" i="0" u="none" strike="noStrike" kern="1200" cap="none" spc="0" normalizeH="0" baseline="0" noProof="0" dirty="0">
              <a:ln>
                <a:noFill/>
              </a:ln>
              <a:solidFill>
                <a:srgbClr val="660000"/>
              </a:solidFill>
              <a:effectLst/>
              <a:uLnTx/>
              <a:uFillTx/>
              <a:latin typeface="Calibri"/>
              <a:ea typeface="+mn-ea"/>
              <a:cs typeface="+mn-cs"/>
            </a:endParaRPr>
          </a:p>
        </p:txBody>
      </p:sp>
    </p:spTree>
    <p:extLst>
      <p:ext uri="{BB962C8B-B14F-4D97-AF65-F5344CB8AC3E}">
        <p14:creationId xmlns:p14="http://schemas.microsoft.com/office/powerpoint/2010/main" val="2094432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FY </a:t>
            </a:r>
            <a:r>
              <a:rPr lang="en-US" dirty="0" smtClean="0"/>
              <a:t>22 </a:t>
            </a:r>
            <a:r>
              <a:rPr lang="en-US" dirty="0"/>
              <a:t>Projected Current Revenue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85CB-8E6F-4C76-A97C-98828569AB90}" type="slidenum">
              <a:rPr kumimoji="0" lang="en-US" sz="1200" b="0" i="0" u="none" strike="noStrike" kern="1200" cap="none" spc="0" normalizeH="0" baseline="0" noProof="0" smtClean="0">
                <a:ln>
                  <a:noFill/>
                </a:ln>
                <a:solidFill>
                  <a:srgbClr val="66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660000">
                  <a:tint val="75000"/>
                </a:srgbClr>
              </a:solidFill>
              <a:effectLst/>
              <a:uLnTx/>
              <a:uFillTx/>
              <a:latin typeface="Calibri"/>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42200593"/>
              </p:ext>
            </p:extLst>
          </p:nvPr>
        </p:nvGraphicFramePr>
        <p:xfrm>
          <a:off x="1524000" y="1600200"/>
          <a:ext cx="7162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205740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00"/>
                </a:solidFill>
                <a:effectLst/>
                <a:uLnTx/>
                <a:uFillTx/>
                <a:latin typeface="Raleway" panose="020B0503030101060003" pitchFamily="34" charset="0"/>
                <a:ea typeface="+mn-ea"/>
                <a:cs typeface="+mn-cs"/>
              </a:rPr>
              <a:t>Total: </a:t>
            </a:r>
            <a:r>
              <a:rPr kumimoji="0" lang="en-US" sz="1800" b="0" i="0" u="none" strike="noStrike" kern="1200" cap="none" spc="0" normalizeH="0" baseline="0" noProof="0" dirty="0" smtClean="0">
                <a:ln>
                  <a:noFill/>
                </a:ln>
                <a:solidFill>
                  <a:srgbClr val="660000"/>
                </a:solidFill>
                <a:effectLst/>
                <a:uLnTx/>
                <a:uFillTx/>
                <a:latin typeface="Raleway" panose="020B0503030101060003" pitchFamily="34" charset="0"/>
                <a:ea typeface="+mn-ea"/>
                <a:cs typeface="+mn-cs"/>
              </a:rPr>
              <a:t>$151,399,130</a:t>
            </a:r>
            <a:endParaRPr kumimoji="0" lang="en-US" sz="1800" b="0" i="0" u="none" strike="noStrike" kern="1200" cap="none" spc="0" normalizeH="0" baseline="0" noProof="0" dirty="0">
              <a:ln>
                <a:noFill/>
              </a:ln>
              <a:solidFill>
                <a:srgbClr val="660000"/>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75699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FY </a:t>
            </a:r>
            <a:r>
              <a:rPr lang="en-US" dirty="0" smtClean="0"/>
              <a:t>22 </a:t>
            </a:r>
            <a:r>
              <a:rPr lang="en-US" dirty="0"/>
              <a:t>Projected Current Expenses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85CB-8E6F-4C76-A97C-98828569AB90}" type="slidenum">
              <a:rPr kumimoji="0" lang="en-US" sz="1200" b="0" i="0" u="none" strike="noStrike" kern="1200" cap="none" spc="0" normalizeH="0" baseline="0" noProof="0" smtClean="0">
                <a:ln>
                  <a:noFill/>
                </a:ln>
                <a:solidFill>
                  <a:srgbClr val="66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660000">
                  <a:tint val="75000"/>
                </a:srgbClr>
              </a:solidFill>
              <a:effectLst/>
              <a:uLnTx/>
              <a:uFillTx/>
              <a:latin typeface="Calibri"/>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529534"/>
              </p:ext>
            </p:extLst>
          </p:nvPr>
        </p:nvGraphicFramePr>
        <p:xfrm>
          <a:off x="1533525" y="1317625"/>
          <a:ext cx="7162800" cy="54038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205740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0000"/>
                </a:solidFill>
                <a:effectLst/>
                <a:uLnTx/>
                <a:uFillTx/>
                <a:latin typeface="Raleway" panose="020B0503030101060003" pitchFamily="34" charset="0"/>
                <a:ea typeface="+mn-ea"/>
                <a:cs typeface="+mn-cs"/>
              </a:rPr>
              <a:t>Total: $</a:t>
            </a:r>
            <a:r>
              <a:rPr kumimoji="0" lang="en-US" sz="1800" b="0" i="0" u="none" strike="noStrike" kern="1200" cap="none" spc="0" normalizeH="0" baseline="0" noProof="0" dirty="0" smtClean="0">
                <a:ln>
                  <a:noFill/>
                </a:ln>
                <a:solidFill>
                  <a:srgbClr val="660000"/>
                </a:solidFill>
                <a:effectLst/>
                <a:uLnTx/>
                <a:uFillTx/>
                <a:latin typeface="Raleway" panose="020B0503030101060003" pitchFamily="34" charset="0"/>
                <a:ea typeface="+mn-ea"/>
                <a:cs typeface="+mn-cs"/>
              </a:rPr>
              <a:t>149,570,773</a:t>
            </a:r>
            <a:endParaRPr kumimoji="0" lang="en-US" sz="1800" b="0" i="0" u="none" strike="noStrike" kern="1200" cap="none" spc="0" normalizeH="0" baseline="0" noProof="0" dirty="0">
              <a:ln>
                <a:noFill/>
              </a:ln>
              <a:solidFill>
                <a:srgbClr val="660000"/>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8321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Recurring Request</a:t>
            </a:r>
          </a:p>
        </p:txBody>
      </p:sp>
      <p:sp>
        <p:nvSpPr>
          <p:cNvPr id="3" name="Content Placeholder 2"/>
          <p:cNvSpPr>
            <a:spLocks noGrp="1"/>
          </p:cNvSpPr>
          <p:nvPr>
            <p:ph idx="1"/>
          </p:nvPr>
        </p:nvSpPr>
        <p:spPr/>
        <p:txBody>
          <a:bodyPr/>
          <a:lstStyle/>
          <a:p>
            <a:pPr marL="0" indent="0">
              <a:buNone/>
            </a:pPr>
            <a:endParaRPr lang="en-US" sz="1800" dirty="0"/>
          </a:p>
          <a:p>
            <a:pPr marL="0"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46409325"/>
              </p:ext>
            </p:extLst>
          </p:nvPr>
        </p:nvGraphicFramePr>
        <p:xfrm>
          <a:off x="1676401" y="1647825"/>
          <a:ext cx="7238999" cy="4783455"/>
        </p:xfrm>
        <a:graphic>
          <a:graphicData uri="http://schemas.openxmlformats.org/drawingml/2006/table">
            <a:tbl>
              <a:tblPr firstRow="1" bandRow="1">
                <a:tableStyleId>{5C22544A-7EE6-4342-B048-85BDC9FD1C3A}</a:tableStyleId>
              </a:tblPr>
              <a:tblGrid>
                <a:gridCol w="2289095">
                  <a:extLst>
                    <a:ext uri="{9D8B030D-6E8A-4147-A177-3AD203B41FA5}">
                      <a16:colId xmlns:a16="http://schemas.microsoft.com/office/drawing/2014/main" val="20000"/>
                    </a:ext>
                  </a:extLst>
                </a:gridCol>
                <a:gridCol w="1228923">
                  <a:extLst>
                    <a:ext uri="{9D8B030D-6E8A-4147-A177-3AD203B41FA5}">
                      <a16:colId xmlns:a16="http://schemas.microsoft.com/office/drawing/2014/main" val="20001"/>
                    </a:ext>
                  </a:extLst>
                </a:gridCol>
                <a:gridCol w="3720981">
                  <a:extLst>
                    <a:ext uri="{9D8B030D-6E8A-4147-A177-3AD203B41FA5}">
                      <a16:colId xmlns:a16="http://schemas.microsoft.com/office/drawing/2014/main" val="20002"/>
                    </a:ext>
                  </a:extLst>
                </a:gridCol>
              </a:tblGrid>
              <a:tr h="638175">
                <a:tc>
                  <a:txBody>
                    <a:bodyPr/>
                    <a:lstStyle/>
                    <a:p>
                      <a:pPr algn="l"/>
                      <a:r>
                        <a:rPr lang="en-US" sz="1400" dirty="0">
                          <a:latin typeface="Raleway" panose="020B0503030101060003" pitchFamily="34" charset="0"/>
                        </a:rPr>
                        <a:t>Request</a:t>
                      </a:r>
                    </a:p>
                  </a:txBody>
                  <a:tcPr/>
                </a:tc>
                <a:tc>
                  <a:txBody>
                    <a:bodyPr/>
                    <a:lstStyle/>
                    <a:p>
                      <a:pPr algn="l"/>
                      <a:r>
                        <a:rPr lang="en-US" sz="1400" dirty="0">
                          <a:latin typeface="Raleway" panose="020B0503030101060003" pitchFamily="34" charset="0"/>
                        </a:rPr>
                        <a:t>Amount</a:t>
                      </a:r>
                    </a:p>
                  </a:txBody>
                  <a:tcPr/>
                </a:tc>
                <a:tc>
                  <a:txBody>
                    <a:bodyPr/>
                    <a:lstStyle/>
                    <a:p>
                      <a:pPr algn="l"/>
                      <a:r>
                        <a:rPr lang="en-US" sz="1400" dirty="0">
                          <a:latin typeface="Raleway" panose="020B0503030101060003" pitchFamily="34" charset="0"/>
                        </a:rPr>
                        <a:t>Description</a:t>
                      </a:r>
                      <a:r>
                        <a:rPr lang="en-US" sz="1400" baseline="0" dirty="0">
                          <a:latin typeface="Raleway" panose="020B0503030101060003" pitchFamily="34" charset="0"/>
                        </a:rPr>
                        <a:t> </a:t>
                      </a:r>
                      <a:endParaRPr lang="en-US" sz="1400" dirty="0">
                        <a:latin typeface="Raleway" panose="020B0503030101060003" pitchFamily="34" charset="0"/>
                      </a:endParaRPr>
                    </a:p>
                  </a:txBody>
                  <a:tcPr/>
                </a:tc>
                <a:extLst>
                  <a:ext uri="{0D108BD9-81ED-4DB2-BD59-A6C34878D82A}">
                    <a16:rowId xmlns:a16="http://schemas.microsoft.com/office/drawing/2014/main" val="10000"/>
                  </a:ext>
                </a:extLst>
              </a:tr>
              <a:tr h="692531">
                <a:tc>
                  <a:txBody>
                    <a:bodyPr/>
                    <a:lstStyle/>
                    <a:p>
                      <a:pPr marL="0" algn="l" defTabSz="914400" rtl="0" eaLnBrk="1" latinLnBrk="0" hangingPunct="1"/>
                      <a:r>
                        <a:rPr lang="en-US" sz="1400" kern="1200" dirty="0" smtClean="0">
                          <a:solidFill>
                            <a:schemeClr val="dk1"/>
                          </a:solidFill>
                          <a:latin typeface="Raleway" panose="020B0503030101060003" pitchFamily="34" charset="0"/>
                          <a:ea typeface="+mn-ea"/>
                          <a:cs typeface="+mn-cs"/>
                        </a:rPr>
                        <a:t>Instructional Scientific Equipment </a:t>
                      </a:r>
                      <a:endParaRPr lang="en-US" sz="1400" kern="1200" dirty="0">
                        <a:solidFill>
                          <a:schemeClr val="dk1"/>
                        </a:solidFill>
                        <a:latin typeface="Raleway" panose="020B0503030101060003" pitchFamily="34" charset="0"/>
                        <a:ea typeface="+mn-ea"/>
                        <a:cs typeface="+mn-cs"/>
                      </a:endParaRPr>
                    </a:p>
                  </a:txBody>
                  <a:tcPr/>
                </a:tc>
                <a:tc>
                  <a:txBody>
                    <a:bodyPr/>
                    <a:lstStyle/>
                    <a:p>
                      <a:pPr marL="0" algn="l" defTabSz="914400" rtl="0" eaLnBrk="1" latinLnBrk="0" hangingPunct="1"/>
                      <a:r>
                        <a:rPr lang="en-US" sz="1400" kern="1200" dirty="0" smtClean="0">
                          <a:solidFill>
                            <a:schemeClr val="dk1"/>
                          </a:solidFill>
                          <a:latin typeface="Raleway" panose="020B0503030101060003" pitchFamily="34" charset="0"/>
                          <a:ea typeface="+mn-ea"/>
                          <a:cs typeface="+mn-cs"/>
                        </a:rPr>
                        <a:t>$1.7M</a:t>
                      </a:r>
                      <a:endParaRPr lang="en-US" sz="1400" kern="1200" dirty="0">
                        <a:solidFill>
                          <a:schemeClr val="dk1"/>
                        </a:solidFill>
                        <a:latin typeface="Raleway" panose="020B0503030101060003" pitchFamily="34" charset="0"/>
                        <a:ea typeface="+mn-ea"/>
                        <a:cs typeface="+mn-cs"/>
                      </a:endParaRPr>
                    </a:p>
                  </a:txBody>
                  <a:tcPr/>
                </a:tc>
                <a:tc>
                  <a:txBody>
                    <a:bodyPr/>
                    <a:lstStyle/>
                    <a:p>
                      <a:pPr marL="114300" indent="-114300" algn="l" defTabSz="914400" rtl="0" eaLnBrk="1" fontAlgn="base" latinLnBrk="0" hangingPunct="1">
                        <a:buFont typeface="Arial" panose="020B0604020202020204" pitchFamily="34" charset="0"/>
                        <a:buChar char="•"/>
                      </a:pPr>
                      <a:r>
                        <a:rPr lang="en-US" sz="1400" kern="1200" dirty="0" smtClean="0">
                          <a:solidFill>
                            <a:schemeClr val="dk1"/>
                          </a:solidFill>
                          <a:latin typeface="Raleway" panose="020B0503030101060003" pitchFamily="34" charset="0"/>
                          <a:ea typeface="+mn-ea"/>
                          <a:cs typeface="+mn-cs"/>
                        </a:rPr>
                        <a:t>While Winthrop has allocated funds to replace instructional equipment, heavy use of the equipment continues to outpace our ability to replace items ​</a:t>
                      </a:r>
                    </a:p>
                    <a:p>
                      <a:pPr marL="114300" indent="-114300" algn="l" defTabSz="914400" rtl="0" eaLnBrk="1" fontAlgn="base" latinLnBrk="0" hangingPunct="1"/>
                      <a:endParaRPr lang="en-US" sz="1400" kern="1200" dirty="0" smtClean="0">
                        <a:solidFill>
                          <a:schemeClr val="dk1"/>
                        </a:solidFill>
                        <a:latin typeface="Raleway" panose="020B0503030101060003" pitchFamily="34" charset="0"/>
                        <a:ea typeface="+mn-ea"/>
                        <a:cs typeface="+mn-cs"/>
                      </a:endParaRPr>
                    </a:p>
                    <a:p>
                      <a:pPr marL="114300" indent="-114300" algn="l" defTabSz="914400" rtl="0" eaLnBrk="1" fontAlgn="base" latinLnBrk="0" hangingPunct="1">
                        <a:buFont typeface="Arial" panose="020B0604020202020204" pitchFamily="34" charset="0"/>
                        <a:buChar char="•"/>
                      </a:pPr>
                      <a:r>
                        <a:rPr lang="en-US" sz="1400" kern="1200" dirty="0" smtClean="0">
                          <a:solidFill>
                            <a:schemeClr val="dk1"/>
                          </a:solidFill>
                          <a:latin typeface="Raleway" panose="020B0503030101060003" pitchFamily="34" charset="0"/>
                          <a:ea typeface="+mn-ea"/>
                          <a:cs typeface="+mn-cs"/>
                        </a:rPr>
                        <a:t>Winthrop procured roughly half of recently identified equipment needs ($2M of $4M in needed equipment upgrades) through a Master Lease in 2019, the costs of which were absorbed into our E&amp;G expenses ​</a:t>
                      </a:r>
                    </a:p>
                    <a:p>
                      <a:pPr marL="114300" indent="-114300" algn="l" defTabSz="914400" rtl="0" eaLnBrk="1" fontAlgn="base" latinLnBrk="0" hangingPunct="1"/>
                      <a:endParaRPr lang="en-US" sz="1400" kern="1200" dirty="0" smtClean="0">
                        <a:solidFill>
                          <a:schemeClr val="dk1"/>
                        </a:solidFill>
                        <a:latin typeface="Raleway" panose="020B0503030101060003" pitchFamily="34" charset="0"/>
                        <a:ea typeface="+mn-ea"/>
                        <a:cs typeface="+mn-cs"/>
                      </a:endParaRPr>
                    </a:p>
                    <a:p>
                      <a:pPr marL="114300" indent="-114300" algn="l" defTabSz="914400" rtl="0" eaLnBrk="1" fontAlgn="base" latinLnBrk="0" hangingPunct="1">
                        <a:buFont typeface="Arial" panose="020B0604020202020204" pitchFamily="34" charset="0"/>
                        <a:buChar char="•"/>
                      </a:pPr>
                      <a:r>
                        <a:rPr lang="en-US" sz="1400" kern="1200" dirty="0" smtClean="0">
                          <a:solidFill>
                            <a:schemeClr val="dk1"/>
                          </a:solidFill>
                          <a:latin typeface="Raleway" panose="020B0503030101060003" pitchFamily="34" charset="0"/>
                          <a:ea typeface="+mn-ea"/>
                          <a:cs typeface="+mn-cs"/>
                        </a:rPr>
                        <a:t>While we have been successful in obtaining some grants to supplement institutional funds, such grants do not provide the consistent support needed for ongoing maintenance and replacement​</a:t>
                      </a:r>
                    </a:p>
                    <a:p>
                      <a:pPr marL="0" lvl="0" algn="l" defTabSz="914400" rtl="0" eaLnBrk="1" latinLnBrk="0" hangingPunct="1"/>
                      <a:endParaRPr lang="en-US" sz="1400" kern="120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812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Non-Recurring </a:t>
            </a:r>
            <a:r>
              <a:rPr lang="en-US" dirty="0"/>
              <a:t>Request</a:t>
            </a:r>
          </a:p>
        </p:txBody>
      </p:sp>
      <p:sp>
        <p:nvSpPr>
          <p:cNvPr id="3" name="Content Placeholder 2"/>
          <p:cNvSpPr>
            <a:spLocks noGrp="1"/>
          </p:cNvSpPr>
          <p:nvPr>
            <p:ph idx="1"/>
          </p:nvPr>
        </p:nvSpPr>
        <p:spPr/>
        <p:txBody>
          <a:bodyPr/>
          <a:lstStyle/>
          <a:p>
            <a:pPr marL="0" indent="0">
              <a:buNone/>
            </a:pPr>
            <a:endParaRPr lang="en-US" sz="1800" dirty="0"/>
          </a:p>
          <a:p>
            <a:pPr marL="0"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86003455"/>
              </p:ext>
            </p:extLst>
          </p:nvPr>
        </p:nvGraphicFramePr>
        <p:xfrm>
          <a:off x="1676401" y="1190625"/>
          <a:ext cx="7238999" cy="5210175"/>
        </p:xfrm>
        <a:graphic>
          <a:graphicData uri="http://schemas.openxmlformats.org/drawingml/2006/table">
            <a:tbl>
              <a:tblPr firstRow="1" bandRow="1">
                <a:tableStyleId>{5C22544A-7EE6-4342-B048-85BDC9FD1C3A}</a:tableStyleId>
              </a:tblPr>
              <a:tblGrid>
                <a:gridCol w="2289095">
                  <a:extLst>
                    <a:ext uri="{9D8B030D-6E8A-4147-A177-3AD203B41FA5}">
                      <a16:colId xmlns:a16="http://schemas.microsoft.com/office/drawing/2014/main" val="20000"/>
                    </a:ext>
                  </a:extLst>
                </a:gridCol>
                <a:gridCol w="1228923">
                  <a:extLst>
                    <a:ext uri="{9D8B030D-6E8A-4147-A177-3AD203B41FA5}">
                      <a16:colId xmlns:a16="http://schemas.microsoft.com/office/drawing/2014/main" val="20001"/>
                    </a:ext>
                  </a:extLst>
                </a:gridCol>
                <a:gridCol w="3720981">
                  <a:extLst>
                    <a:ext uri="{9D8B030D-6E8A-4147-A177-3AD203B41FA5}">
                      <a16:colId xmlns:a16="http://schemas.microsoft.com/office/drawing/2014/main" val="20002"/>
                    </a:ext>
                  </a:extLst>
                </a:gridCol>
              </a:tblGrid>
              <a:tr h="638175">
                <a:tc>
                  <a:txBody>
                    <a:bodyPr/>
                    <a:lstStyle/>
                    <a:p>
                      <a:pPr algn="l"/>
                      <a:r>
                        <a:rPr lang="en-US" sz="1400" dirty="0">
                          <a:latin typeface="Raleway" panose="020B0503030101060003" pitchFamily="34" charset="0"/>
                        </a:rPr>
                        <a:t>Request</a:t>
                      </a:r>
                    </a:p>
                  </a:txBody>
                  <a:tcPr/>
                </a:tc>
                <a:tc>
                  <a:txBody>
                    <a:bodyPr/>
                    <a:lstStyle/>
                    <a:p>
                      <a:pPr algn="l"/>
                      <a:r>
                        <a:rPr lang="en-US" sz="1400" dirty="0">
                          <a:latin typeface="Raleway" panose="020B0503030101060003" pitchFamily="34" charset="0"/>
                        </a:rPr>
                        <a:t>Amount</a:t>
                      </a:r>
                    </a:p>
                  </a:txBody>
                  <a:tcPr/>
                </a:tc>
                <a:tc>
                  <a:txBody>
                    <a:bodyPr/>
                    <a:lstStyle/>
                    <a:p>
                      <a:pPr algn="l"/>
                      <a:r>
                        <a:rPr lang="en-US" sz="1400" dirty="0">
                          <a:latin typeface="Raleway" panose="020B0503030101060003" pitchFamily="34" charset="0"/>
                        </a:rPr>
                        <a:t>Description</a:t>
                      </a:r>
                      <a:r>
                        <a:rPr lang="en-US" sz="1400" baseline="0" dirty="0">
                          <a:latin typeface="Raleway" panose="020B0503030101060003" pitchFamily="34" charset="0"/>
                        </a:rPr>
                        <a:t> </a:t>
                      </a:r>
                      <a:endParaRPr lang="en-US" sz="1400" dirty="0">
                        <a:latin typeface="Raleway" panose="020B0503030101060003" pitchFamily="34" charset="0"/>
                      </a:endParaRPr>
                    </a:p>
                  </a:txBody>
                  <a:tcPr/>
                </a:tc>
                <a:extLst>
                  <a:ext uri="{0D108BD9-81ED-4DB2-BD59-A6C34878D82A}">
                    <a16:rowId xmlns:a16="http://schemas.microsoft.com/office/drawing/2014/main" val="10000"/>
                  </a:ext>
                </a:extLst>
              </a:tr>
              <a:tr h="692531">
                <a:tc>
                  <a:txBody>
                    <a:bodyPr/>
                    <a:lstStyle/>
                    <a:p>
                      <a:pPr marL="0" algn="l" defTabSz="914400" rtl="0" eaLnBrk="1" latinLnBrk="0" hangingPunct="1"/>
                      <a:r>
                        <a:rPr lang="en-US" sz="1400" kern="1200" dirty="0" smtClean="0">
                          <a:solidFill>
                            <a:schemeClr val="dk1"/>
                          </a:solidFill>
                          <a:latin typeface="Raleway" panose="020B0503030101060003" pitchFamily="34" charset="0"/>
                          <a:ea typeface="+mn-ea"/>
                          <a:cs typeface="+mn-cs"/>
                        </a:rPr>
                        <a:t>Operational Support for STEAM Disciplines</a:t>
                      </a:r>
                      <a:endParaRPr lang="en-US" sz="1400" kern="1200" dirty="0">
                        <a:solidFill>
                          <a:schemeClr val="dk1"/>
                        </a:solidFill>
                        <a:latin typeface="Raleway" panose="020B0503030101060003" pitchFamily="34" charset="0"/>
                        <a:ea typeface="+mn-ea"/>
                        <a:cs typeface="+mn-cs"/>
                      </a:endParaRPr>
                    </a:p>
                  </a:txBody>
                  <a:tcPr/>
                </a:tc>
                <a:tc>
                  <a:txBody>
                    <a:bodyPr/>
                    <a:lstStyle/>
                    <a:p>
                      <a:pPr marL="0" algn="l" defTabSz="914400" rtl="0" eaLnBrk="1" latinLnBrk="0" hangingPunct="1"/>
                      <a:r>
                        <a:rPr lang="en-US" sz="1400" kern="1200" dirty="0" smtClean="0">
                          <a:solidFill>
                            <a:schemeClr val="dk1"/>
                          </a:solidFill>
                          <a:latin typeface="Raleway" panose="020B0503030101060003" pitchFamily="34" charset="0"/>
                          <a:ea typeface="+mn-ea"/>
                          <a:cs typeface="+mn-cs"/>
                        </a:rPr>
                        <a:t>$2.0M</a:t>
                      </a:r>
                      <a:endParaRPr lang="en-US" sz="1400" kern="1200" dirty="0">
                        <a:solidFill>
                          <a:schemeClr val="dk1"/>
                        </a:solidFill>
                        <a:latin typeface="Raleway" panose="020B0503030101060003" pitchFamily="34" charset="0"/>
                        <a:ea typeface="+mn-ea"/>
                        <a:cs typeface="+mn-cs"/>
                      </a:endParaRPr>
                    </a:p>
                  </a:txBody>
                  <a:tcPr/>
                </a:tc>
                <a:tc>
                  <a:txBody>
                    <a:bodyPr/>
                    <a:lstStyle/>
                    <a:p>
                      <a:pPr marL="114300" indent="-114300" algn="l" defTabSz="914400" rtl="0" eaLnBrk="1" fontAlgn="base" latinLnBrk="0" hangingPunct="1">
                        <a:buFont typeface="Arial" panose="020B0604020202020204" pitchFamily="34" charset="0"/>
                        <a:buChar char="•"/>
                      </a:pPr>
                      <a:r>
                        <a:rPr lang="en-US" sz="1400" kern="1200" dirty="0" smtClean="0">
                          <a:solidFill>
                            <a:schemeClr val="dk1"/>
                          </a:solidFill>
                          <a:latin typeface="Raleway" panose="020B0503030101060003" pitchFamily="34" charset="0"/>
                          <a:ea typeface="+mn-ea"/>
                          <a:cs typeface="+mn-cs"/>
                        </a:rPr>
                        <a:t>In support of Winthrop’s commitment to promote access and degree attainment and to enhance the learning experience for our students, funding is requested to support students in the STEAM fields by continuing to provide up-to-date software, digital security, and new digital equipment/technology​</a:t>
                      </a:r>
                    </a:p>
                    <a:p>
                      <a:pPr marL="0" algn="l" defTabSz="914400" rtl="0" eaLnBrk="1" fontAlgn="base" latinLnBrk="0" hangingPunct="1">
                        <a:buFont typeface="Arial" panose="020B0604020202020204" pitchFamily="34" charset="0"/>
                        <a:buChar char="•"/>
                      </a:pPr>
                      <a:endParaRPr lang="en-US" sz="1400" kern="1200" dirty="0" smtClean="0">
                        <a:solidFill>
                          <a:schemeClr val="dk1"/>
                        </a:solidFill>
                        <a:latin typeface="Raleway" panose="020B0503030101060003" pitchFamily="34" charset="0"/>
                        <a:ea typeface="+mn-ea"/>
                        <a:cs typeface="+mn-cs"/>
                      </a:endParaRPr>
                    </a:p>
                    <a:p>
                      <a:pPr marL="114300" indent="-114300" algn="l" defTabSz="914400" rtl="0" eaLnBrk="1" fontAlgn="base" latinLnBrk="0" hangingPunct="1">
                        <a:buFont typeface="Arial" panose="020B0604020202020204" pitchFamily="34" charset="0"/>
                        <a:buChar char="•"/>
                      </a:pPr>
                      <a:r>
                        <a:rPr lang="en-US" sz="1400" kern="1200" dirty="0" smtClean="0">
                          <a:solidFill>
                            <a:schemeClr val="dk1"/>
                          </a:solidFill>
                          <a:latin typeface="Raleway" panose="020B0503030101060003" pitchFamily="34" charset="0"/>
                          <a:ea typeface="+mn-ea"/>
                          <a:cs typeface="+mn-cs"/>
                        </a:rPr>
                        <a:t>Support increasing need for digital resources, cloud-based licensing, and online program delivery and support resources to ensure students graduate with competitive skills in the market and on-time completion by both undergraduate and graduate students, including new professional adult learners</a:t>
                      </a:r>
                    </a:p>
                    <a:p>
                      <a:pPr marL="0" algn="l" defTabSz="914400" rtl="0" eaLnBrk="1" fontAlgn="base" latinLnBrk="0" hangingPunct="1">
                        <a:buFont typeface="Arial" panose="020B0604020202020204" pitchFamily="34" charset="0"/>
                        <a:buChar char="•"/>
                      </a:pPr>
                      <a:endParaRPr lang="en-US" sz="1400" kern="1200" dirty="0" smtClean="0">
                        <a:solidFill>
                          <a:schemeClr val="dk1"/>
                        </a:solidFill>
                        <a:latin typeface="Raleway" panose="020B0503030101060003" pitchFamily="34" charset="0"/>
                        <a:ea typeface="+mn-ea"/>
                        <a:cs typeface="+mn-cs"/>
                      </a:endParaRPr>
                    </a:p>
                    <a:p>
                      <a:pPr marL="114300" indent="-114300" algn="l" defTabSz="914400" rtl="0" eaLnBrk="1" fontAlgn="base" latinLnBrk="0" hangingPunct="1">
                        <a:buFont typeface="Arial" panose="020B0604020202020204" pitchFamily="34" charset="0"/>
                        <a:buChar char="•"/>
                      </a:pPr>
                      <a:r>
                        <a:rPr lang="en-US" sz="1400" kern="1200" dirty="0" smtClean="0">
                          <a:solidFill>
                            <a:schemeClr val="dk1"/>
                          </a:solidFill>
                          <a:latin typeface="Raleway" panose="020B0503030101060003" pitchFamily="34" charset="0"/>
                          <a:ea typeface="+mn-ea"/>
                          <a:cs typeface="+mn-cs"/>
                        </a:rPr>
                        <a:t>Fund recurring software for GIS (Geographic Information Systems) technology and other systems</a:t>
                      </a:r>
                      <a:endParaRPr lang="en-US" sz="1400" kern="120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084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Non-Recurring Request</a:t>
            </a:r>
          </a:p>
        </p:txBody>
      </p:sp>
      <p:sp>
        <p:nvSpPr>
          <p:cNvPr id="3" name="Content Placeholder 2"/>
          <p:cNvSpPr>
            <a:spLocks noGrp="1"/>
          </p:cNvSpPr>
          <p:nvPr>
            <p:ph idx="1"/>
          </p:nvPr>
        </p:nvSpPr>
        <p:spPr/>
        <p:txBody>
          <a:bodyPr/>
          <a:lstStyle/>
          <a:p>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5497708"/>
              </p:ext>
            </p:extLst>
          </p:nvPr>
        </p:nvGraphicFramePr>
        <p:xfrm>
          <a:off x="1676400" y="1600199"/>
          <a:ext cx="7162800" cy="505467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817950">
                <a:tc>
                  <a:txBody>
                    <a:bodyPr/>
                    <a:lstStyle/>
                    <a:p>
                      <a:r>
                        <a:rPr lang="en-US" sz="1400" dirty="0">
                          <a:latin typeface="Raleway" panose="020B0503030101060003" pitchFamily="34" charset="0"/>
                        </a:rPr>
                        <a:t>Request</a:t>
                      </a:r>
                    </a:p>
                  </a:txBody>
                  <a:tcPr/>
                </a:tc>
                <a:tc>
                  <a:txBody>
                    <a:bodyPr/>
                    <a:lstStyle/>
                    <a:p>
                      <a:r>
                        <a:rPr lang="en-US" sz="1400" dirty="0">
                          <a:latin typeface="Raleway" panose="020B0503030101060003" pitchFamily="34" charset="0"/>
                        </a:rPr>
                        <a:t>Amount Requested</a:t>
                      </a:r>
                    </a:p>
                  </a:txBody>
                  <a:tcPr/>
                </a:tc>
                <a:tc>
                  <a:txBody>
                    <a:bodyPr/>
                    <a:lstStyle/>
                    <a:p>
                      <a:r>
                        <a:rPr lang="en-US" sz="1400" dirty="0">
                          <a:latin typeface="Raleway" panose="020B0503030101060003" pitchFamily="34" charset="0"/>
                        </a:rPr>
                        <a:t>Description of Request</a:t>
                      </a:r>
                    </a:p>
                  </a:txBody>
                  <a:tcPr/>
                </a:tc>
                <a:extLst>
                  <a:ext uri="{0D108BD9-81ED-4DB2-BD59-A6C34878D82A}">
                    <a16:rowId xmlns:a16="http://schemas.microsoft.com/office/drawing/2014/main" val="10000"/>
                  </a:ext>
                </a:extLst>
              </a:tr>
              <a:tr h="817950">
                <a:tc>
                  <a:txBody>
                    <a:bodyPr/>
                    <a:lstStyle/>
                    <a:p>
                      <a:r>
                        <a:rPr lang="en-US" sz="1400" b="0" u="none" kern="1200" dirty="0">
                          <a:solidFill>
                            <a:schemeClr val="dk1"/>
                          </a:solidFill>
                          <a:effectLst/>
                          <a:latin typeface="Raleway" panose="020B0503030101060003" pitchFamily="34" charset="0"/>
                          <a:ea typeface="+mn-ea"/>
                          <a:cs typeface="+mn-cs"/>
                        </a:rPr>
                        <a:t>Maintaining Campus Infrastructure </a:t>
                      </a:r>
                      <a:endParaRPr lang="en-US" sz="1400" b="0" u="none" dirty="0">
                        <a:latin typeface="Raleway" panose="020B0503030101060003" pitchFamily="34" charset="0"/>
                      </a:endParaRPr>
                    </a:p>
                  </a:txBody>
                  <a:tcPr/>
                </a:tc>
                <a:tc>
                  <a:txBody>
                    <a:bodyPr/>
                    <a:lstStyle/>
                    <a:p>
                      <a:r>
                        <a:rPr lang="en-US" sz="1400" dirty="0" smtClean="0">
                          <a:latin typeface="Raleway" panose="020B0503030101060003" pitchFamily="34" charset="0"/>
                        </a:rPr>
                        <a:t>$15.5 </a:t>
                      </a:r>
                      <a:r>
                        <a:rPr lang="en-US" sz="1400" dirty="0">
                          <a:latin typeface="Raleway" panose="020B0503030101060003" pitchFamily="34" charset="0"/>
                        </a:rPr>
                        <a:t>million</a:t>
                      </a:r>
                    </a:p>
                  </a:txBody>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Raleway" panose="020B0503030101060003" pitchFamily="34" charset="0"/>
                          <a:ea typeface="+mn-ea"/>
                          <a:cs typeface="+mn-cs"/>
                        </a:rPr>
                        <a:t>Building roofs, envelope, &amp; architectural detail repairs and replacement ($2.9M)</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Raleway" panose="020B0503030101060003" pitchFamily="34" charset="0"/>
                          <a:ea typeface="+mn-ea"/>
                          <a:cs typeface="+mn-cs"/>
                        </a:rPr>
                        <a:t>Mechanical, plumbing, electrical, &amp; HVAC upgrades ($2.1M)</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Raleway" panose="020B0503030101060003" pitchFamily="34" charset="0"/>
                          <a:ea typeface="+mn-ea"/>
                          <a:cs typeface="+mn-cs"/>
                        </a:rPr>
                        <a:t>Phase 2 to improve Wi-Fi coverage in classroom facilities ($2.0M)</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Raleway" panose="020B0503030101060003" pitchFamily="34" charset="0"/>
                          <a:ea typeface="+mn-ea"/>
                          <a:cs typeface="+mn-cs"/>
                        </a:rPr>
                        <a:t>Steam, boiler, and chiller upgrades ($5M)</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Raleway" panose="020B0503030101060003" pitchFamily="34" charset="0"/>
                          <a:ea typeface="+mn-ea"/>
                          <a:cs typeface="+mn-cs"/>
                        </a:rPr>
                        <a:t>Campus ADA modifications ($1.5M)</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Raleway" panose="020B0503030101060003" pitchFamily="34" charset="0"/>
                          <a:ea typeface="+mn-ea"/>
                          <a:cs typeface="+mn-cs"/>
                        </a:rPr>
                        <a:t>Other campus upgrades in scientific buildings ($1.9M)</a:t>
                      </a:r>
                      <a:endParaRPr lang="en-US" sz="1400" kern="1200" dirty="0">
                        <a:solidFill>
                          <a:schemeClr val="dk1"/>
                        </a:solidFill>
                        <a:effectLst/>
                        <a:latin typeface="Raleway" panose="020B0503030101060003" pitchFamily="34" charset="0"/>
                        <a:ea typeface="+mn-ea"/>
                        <a:cs typeface="+mn-cs"/>
                      </a:endParaRPr>
                    </a:p>
                  </a:txBody>
                  <a:tcPr/>
                </a:tc>
                <a:extLst>
                  <a:ext uri="{0D108BD9-81ED-4DB2-BD59-A6C34878D82A}">
                    <a16:rowId xmlns:a16="http://schemas.microsoft.com/office/drawing/2014/main" val="10002"/>
                  </a:ext>
                </a:extLst>
              </a:tr>
              <a:tr h="817950">
                <a:tc>
                  <a:txBody>
                    <a:bodyPr/>
                    <a:lstStyle/>
                    <a:p>
                      <a:r>
                        <a:rPr lang="en-US" sz="1400" b="0" u="none" kern="1200" dirty="0">
                          <a:solidFill>
                            <a:schemeClr val="dk1"/>
                          </a:solidFill>
                          <a:effectLst/>
                          <a:latin typeface="Raleway" panose="020B0503030101060003" pitchFamily="34" charset="0"/>
                          <a:ea typeface="+mn-ea"/>
                          <a:cs typeface="+mn-cs"/>
                        </a:rPr>
                        <a:t>Arts &amp; Technologies Facility Additions/</a:t>
                      </a:r>
                      <a:br>
                        <a:rPr lang="en-US" sz="1400" b="0" u="none" kern="1200" dirty="0">
                          <a:solidFill>
                            <a:schemeClr val="dk1"/>
                          </a:solidFill>
                          <a:effectLst/>
                          <a:latin typeface="Raleway" panose="020B0503030101060003" pitchFamily="34" charset="0"/>
                          <a:ea typeface="+mn-ea"/>
                          <a:cs typeface="+mn-cs"/>
                        </a:rPr>
                      </a:br>
                      <a:r>
                        <a:rPr lang="en-US" sz="1400" b="0" u="none" kern="1200" dirty="0">
                          <a:solidFill>
                            <a:schemeClr val="dk1"/>
                          </a:solidFill>
                          <a:effectLst/>
                          <a:latin typeface="Raleway" panose="020B0503030101060003" pitchFamily="34" charset="0"/>
                          <a:ea typeface="+mn-ea"/>
                          <a:cs typeface="+mn-cs"/>
                        </a:rPr>
                        <a:t>Renovations </a:t>
                      </a:r>
                      <a:endParaRPr lang="en-US" sz="1400" b="0" u="none" dirty="0">
                        <a:latin typeface="Raleway" panose="020B0503030101060003" pitchFamily="34" charset="0"/>
                      </a:endParaRPr>
                    </a:p>
                  </a:txBody>
                  <a:tcPr/>
                </a:tc>
                <a:tc>
                  <a:txBody>
                    <a:bodyPr/>
                    <a:lstStyle/>
                    <a:p>
                      <a:r>
                        <a:rPr lang="en-US" sz="1400" dirty="0">
                          <a:latin typeface="Raleway" panose="020B0503030101060003" pitchFamily="34" charset="0"/>
                        </a:rPr>
                        <a:t>$</a:t>
                      </a:r>
                      <a:r>
                        <a:rPr lang="en-US" sz="1400" dirty="0" smtClean="0">
                          <a:latin typeface="Raleway" panose="020B0503030101060003" pitchFamily="34" charset="0"/>
                        </a:rPr>
                        <a:t>9.0 </a:t>
                      </a:r>
                      <a:r>
                        <a:rPr lang="en-US" sz="1400" dirty="0">
                          <a:latin typeface="Raleway" panose="020B0503030101060003" pitchFamily="34" charset="0"/>
                        </a:rPr>
                        <a:t>million</a:t>
                      </a:r>
                    </a:p>
                  </a:txBody>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Raleway" panose="020B0503030101060003" pitchFamily="34" charset="0"/>
                          <a:ea typeface="+mn-ea"/>
                          <a:cs typeface="+mn-cs"/>
                        </a:rPr>
                        <a:t>Upgrade existing infrastructure and build an interdisciplinary technology facility (approximately 21,500 </a:t>
                      </a:r>
                      <a:r>
                        <a:rPr lang="en-US" sz="1400" kern="1200" dirty="0" err="1">
                          <a:solidFill>
                            <a:schemeClr val="dk1"/>
                          </a:solidFill>
                          <a:effectLst/>
                          <a:latin typeface="Raleway" panose="020B0503030101060003" pitchFamily="34" charset="0"/>
                          <a:ea typeface="+mn-ea"/>
                          <a:cs typeface="+mn-cs"/>
                        </a:rPr>
                        <a:t>s.f.</a:t>
                      </a:r>
                      <a:r>
                        <a:rPr lang="en-US" sz="1400" kern="1200" dirty="0">
                          <a:solidFill>
                            <a:schemeClr val="dk1"/>
                          </a:solidFill>
                          <a:effectLst/>
                          <a:latin typeface="Raleway" panose="020B0503030101060003" pitchFamily="34" charset="0"/>
                          <a:ea typeface="+mn-ea"/>
                          <a:cs typeface="+mn-cs"/>
                        </a:rPr>
                        <a:t>) to support student experiential learning for career preparation in the expanding music, performance, and software industries (Include audio and video recording and editing studios, sound isolation booths, screening/mixing theater, and rehearsal spaces for small and large groups)</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Winthrop">
      <a:dk1>
        <a:srgbClr val="660000"/>
      </a:dk1>
      <a:lt1>
        <a:sysClr val="window" lastClr="FFFFFF"/>
      </a:lt1>
      <a:dk2>
        <a:srgbClr val="660000"/>
      </a:dk2>
      <a:lt2>
        <a:srgbClr val="E7E6E6"/>
      </a:lt2>
      <a:accent1>
        <a:srgbClr val="660000"/>
      </a:accent1>
      <a:accent2>
        <a:srgbClr val="F0B323"/>
      </a:accent2>
      <a:accent3>
        <a:srgbClr val="888B8D"/>
      </a:accent3>
      <a:accent4>
        <a:srgbClr val="00548E"/>
      </a:accent4>
      <a:accent5>
        <a:srgbClr val="006F79"/>
      </a:accent5>
      <a:accent6>
        <a:srgbClr val="4B2884"/>
      </a:accent6>
      <a:hlink>
        <a:srgbClr val="660000"/>
      </a:hlink>
      <a:folHlink>
        <a:srgbClr val="F0B3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9847</TotalTime>
  <Words>2115</Words>
  <Application>Microsoft Office PowerPoint</Application>
  <PresentationFormat>On-screen Show (4:3)</PresentationFormat>
  <Paragraphs>417</Paragraphs>
  <Slides>33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Frutiger LT Std 55 Roman</vt:lpstr>
      <vt:lpstr>Raleway</vt:lpstr>
      <vt:lpstr>Office Theme</vt:lpstr>
      <vt:lpstr>Winthrop University</vt:lpstr>
      <vt:lpstr>Covid-19 Update</vt:lpstr>
      <vt:lpstr>Covid-19 Update (con’t)</vt:lpstr>
      <vt:lpstr>Appropriations History</vt:lpstr>
      <vt:lpstr>FY 22 Projected Current Revenue</vt:lpstr>
      <vt:lpstr>FY 22 Projected Current Expenses</vt:lpstr>
      <vt:lpstr>Recurring Request</vt:lpstr>
      <vt:lpstr>Non-Recurring Request</vt:lpstr>
      <vt:lpstr>Non-Recurring Request</vt:lpstr>
      <vt:lpstr>Non-Recurring Request, Continued</vt:lpstr>
      <vt:lpstr>General Provisos</vt:lpstr>
      <vt:lpstr>Appendix</vt:lpstr>
      <vt:lpstr>Student Enrollment– Fall 2021</vt:lpstr>
      <vt:lpstr>Student Enrollment</vt:lpstr>
      <vt:lpstr>Student Enrollment (con’t)</vt:lpstr>
      <vt:lpstr>In-State and Out-of-State Headcount vs. FTE, Fall 2021 </vt:lpstr>
      <vt:lpstr>Graduation Data</vt:lpstr>
      <vt:lpstr>Tuition and Fees Per Semester, Undergraduate</vt:lpstr>
      <vt:lpstr>PowerPoint Presentation</vt:lpstr>
      <vt:lpstr>PowerPoint Presentation</vt:lpstr>
      <vt:lpstr>Scholarships &amp; Grants</vt:lpstr>
      <vt:lpstr>Annual Debt Service FY21-FY30</vt:lpstr>
      <vt:lpstr>Annual Debt Service FY21-FY30</vt:lpstr>
      <vt:lpstr>PowerPoint Presentation</vt:lpstr>
      <vt:lpstr>Employees, Continued</vt:lpstr>
      <vt:lpstr>PowerPoint Presentation</vt:lpstr>
      <vt:lpstr>Capital Projects</vt:lpstr>
      <vt:lpstr>Capital Projects, Continued </vt:lpstr>
      <vt:lpstr>Capital Projects, Continued </vt:lpstr>
      <vt:lpstr>Capital Projects, Continued </vt:lpstr>
      <vt:lpstr>Capital Projects, Continued </vt:lpstr>
      <vt:lpstr>Capital Projects, Continued </vt:lpstr>
      <vt:lpstr>Maintenance</vt:lpstr>
    </vt:vector>
  </TitlesOfParts>
  <Company>LPITS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Title Page</dc:title>
  <dc:creator>%USERNAME%</dc:creator>
  <cp:lastModifiedBy>AJ Newton</cp:lastModifiedBy>
  <cp:revision>336</cp:revision>
  <cp:lastPrinted>2022-01-05T21:29:19Z</cp:lastPrinted>
  <dcterms:created xsi:type="dcterms:W3CDTF">2012-12-18T13:46:33Z</dcterms:created>
  <dcterms:modified xsi:type="dcterms:W3CDTF">2022-01-10T15:19:06Z</dcterms:modified>
</cp:coreProperties>
</file>